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84" r:id="rId1"/>
  </p:sldMasterIdLst>
  <p:notesMasterIdLst>
    <p:notesMasterId r:id="rId22"/>
  </p:notesMasterIdLst>
  <p:handoutMasterIdLst>
    <p:handoutMasterId r:id="rId23"/>
  </p:handoutMasterIdLst>
  <p:sldIdLst>
    <p:sldId id="256" r:id="rId2"/>
    <p:sldId id="262" r:id="rId3"/>
    <p:sldId id="258" r:id="rId4"/>
    <p:sldId id="259" r:id="rId5"/>
    <p:sldId id="261" r:id="rId6"/>
    <p:sldId id="274" r:id="rId7"/>
    <p:sldId id="281" r:id="rId8"/>
    <p:sldId id="278" r:id="rId9"/>
    <p:sldId id="263" r:id="rId10"/>
    <p:sldId id="265" r:id="rId11"/>
    <p:sldId id="266" r:id="rId12"/>
    <p:sldId id="268" r:id="rId13"/>
    <p:sldId id="267" r:id="rId14"/>
    <p:sldId id="279" r:id="rId15"/>
    <p:sldId id="271" r:id="rId16"/>
    <p:sldId id="269" r:id="rId17"/>
    <p:sldId id="283" r:id="rId18"/>
    <p:sldId id="273" r:id="rId19"/>
    <p:sldId id="285" r:id="rId20"/>
    <p:sldId id="28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1236"/>
      </p:cViewPr>
      <p:guideLst>
        <p:guide orient="horz" pos="2160"/>
        <p:guide pos="2880"/>
      </p:guideLst>
    </p:cSldViewPr>
  </p:slideViewPr>
  <p:notesTextViewPr>
    <p:cViewPr>
      <p:scale>
        <a:sx n="1" d="1"/>
        <a:sy n="1" d="1"/>
      </p:scale>
      <p:origin x="0" y="0"/>
    </p:cViewPr>
  </p:notesTextViewPr>
  <p:sorterViewPr>
    <p:cViewPr>
      <p:scale>
        <a:sx n="100" d="100"/>
        <a:sy n="100" d="100"/>
      </p:scale>
      <p:origin x="0" y="25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5F8777-8EFA-44CC-8027-DBB5A59C1E41}" type="datetimeFigureOut">
              <a:rPr lang="en-US" smtClean="0"/>
              <a:pPr/>
              <a:t>5/9/2014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348D18A-FE45-47A6-A1A0-4AF3D211D73B}" type="slidenum">
              <a:rPr lang="en-US" smtClean="0"/>
              <a:pPr/>
              <a:t>‹#›</a:t>
            </a:fld>
            <a:endParaRPr lang="en-US"/>
          </a:p>
        </p:txBody>
      </p:sp>
    </p:spTree>
    <p:extLst>
      <p:ext uri="{BB962C8B-B14F-4D97-AF65-F5344CB8AC3E}">
        <p14:creationId xmlns:p14="http://schemas.microsoft.com/office/powerpoint/2010/main" val="3372276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A2438B-9909-4470-92D3-BB32D17A20E1}" type="datetimeFigureOut">
              <a:rPr lang="en-US" smtClean="0"/>
              <a:pPr/>
              <a:t>5/9/2014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436FC2-0501-47F6-A1FE-7959E7E35F19}" type="slidenum">
              <a:rPr lang="en-US" smtClean="0"/>
              <a:pPr/>
              <a:t>‹#›</a:t>
            </a:fld>
            <a:endParaRPr lang="en-US"/>
          </a:p>
        </p:txBody>
      </p:sp>
    </p:spTree>
    <p:extLst>
      <p:ext uri="{BB962C8B-B14F-4D97-AF65-F5344CB8AC3E}">
        <p14:creationId xmlns:p14="http://schemas.microsoft.com/office/powerpoint/2010/main" val="2803340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436FC2-0501-47F6-A1FE-7959E7E35F19}" type="slidenum">
              <a:rPr lang="en-US" smtClean="0"/>
              <a:pPr/>
              <a:t>1</a:t>
            </a:fld>
            <a:endParaRPr lang="en-US" dirty="0"/>
          </a:p>
        </p:txBody>
      </p:sp>
    </p:spTree>
    <p:extLst>
      <p:ext uri="{BB962C8B-B14F-4D97-AF65-F5344CB8AC3E}">
        <p14:creationId xmlns:p14="http://schemas.microsoft.com/office/powerpoint/2010/main" val="1011510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436FC2-0501-47F6-A1FE-7959E7E35F19}" type="slidenum">
              <a:rPr lang="en-US" smtClean="0"/>
              <a:pPr/>
              <a:t>11</a:t>
            </a:fld>
            <a:endParaRPr lang="en-US"/>
          </a:p>
        </p:txBody>
      </p:sp>
    </p:spTree>
    <p:extLst>
      <p:ext uri="{BB962C8B-B14F-4D97-AF65-F5344CB8AC3E}">
        <p14:creationId xmlns:p14="http://schemas.microsoft.com/office/powerpoint/2010/main" val="3935594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422EFB80-E7F7-44F7-8DE8-F64DDE27B12B}" type="datetime1">
              <a:rPr lang="en-US" smtClean="0"/>
              <a:t>5/9/2014</a:t>
            </a:fld>
            <a:endParaRPr lang="en-US"/>
          </a:p>
        </p:txBody>
      </p:sp>
      <p:sp>
        <p:nvSpPr>
          <p:cNvPr id="5" name="Footer Placeholder 4"/>
          <p:cNvSpPr>
            <a:spLocks noGrp="1"/>
          </p:cNvSpPr>
          <p:nvPr>
            <p:ph type="ftr" sz="quarter" idx="11"/>
          </p:nvPr>
        </p:nvSpPr>
        <p:spPr/>
        <p:txBody>
          <a:bodyPr/>
          <a:lstStyle/>
          <a:p>
            <a:r>
              <a:rPr lang="en-US" smtClean="0"/>
              <a:t>Richard Nunes &amp; Donnie McGee           ORP/Section 60 Workshop  May 2014</a:t>
            </a:r>
            <a:endParaRPr lang="en-US"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89DD8266-657D-487B-A81C-4A48584310D8}" type="slidenum">
              <a:rPr lang="en-US" smtClean="0"/>
              <a:pPr/>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4379CB-815B-4948-8AF9-024A90F26B01}" type="datetime1">
              <a:rPr lang="en-US" smtClean="0"/>
              <a:t>5/9/2014</a:t>
            </a:fld>
            <a:endParaRPr lang="en-US"/>
          </a:p>
        </p:txBody>
      </p:sp>
      <p:sp>
        <p:nvSpPr>
          <p:cNvPr id="5" name="Footer Placeholder 4"/>
          <p:cNvSpPr>
            <a:spLocks noGrp="1"/>
          </p:cNvSpPr>
          <p:nvPr>
            <p:ph type="ftr" sz="quarter" idx="11"/>
          </p:nvPr>
        </p:nvSpPr>
        <p:spPr/>
        <p:txBody>
          <a:bodyPr/>
          <a:lstStyle/>
          <a:p>
            <a:r>
              <a:rPr lang="en-US" smtClean="0"/>
              <a:t>Richard Nunes &amp; Donnie McGee           ORP/Section 60 Workshop  May 2014</a:t>
            </a:r>
            <a:endParaRPr lang="en-US" dirty="0"/>
          </a:p>
        </p:txBody>
      </p:sp>
      <p:sp>
        <p:nvSpPr>
          <p:cNvPr id="6" name="Slide Number Placeholder 5"/>
          <p:cNvSpPr>
            <a:spLocks noGrp="1"/>
          </p:cNvSpPr>
          <p:nvPr>
            <p:ph type="sldNum" sz="quarter" idx="12"/>
          </p:nvPr>
        </p:nvSpPr>
        <p:spPr/>
        <p:txBody>
          <a:bodyPr/>
          <a:lstStyle/>
          <a:p>
            <a:fld id="{89DD8266-657D-487B-A81C-4A48584310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BD6379B-BB81-41B4-9C29-1C3B0D7140CA}" type="datetime1">
              <a:rPr lang="en-US" smtClean="0"/>
              <a:t>5/9/2014</a:t>
            </a:fld>
            <a:endParaRPr lang="en-US"/>
          </a:p>
        </p:txBody>
      </p:sp>
      <p:sp>
        <p:nvSpPr>
          <p:cNvPr id="5" name="Footer Placeholder 4"/>
          <p:cNvSpPr>
            <a:spLocks noGrp="1"/>
          </p:cNvSpPr>
          <p:nvPr>
            <p:ph type="ftr" sz="quarter" idx="11"/>
          </p:nvPr>
        </p:nvSpPr>
        <p:spPr/>
        <p:txBody>
          <a:bodyPr/>
          <a:lstStyle/>
          <a:p>
            <a:r>
              <a:rPr lang="en-US" smtClean="0"/>
              <a:t>Richard Nunes &amp; Donnie McGee           ORP/Section 60 Workshop  May 2014</a:t>
            </a:r>
            <a:endParaRPr lang="en-US" dirty="0"/>
          </a:p>
        </p:txBody>
      </p:sp>
      <p:sp>
        <p:nvSpPr>
          <p:cNvPr id="6" name="Slide Number Placeholder 5"/>
          <p:cNvSpPr>
            <a:spLocks noGrp="1"/>
          </p:cNvSpPr>
          <p:nvPr>
            <p:ph type="sldNum" sz="quarter" idx="12"/>
          </p:nvPr>
        </p:nvSpPr>
        <p:spPr/>
        <p:txBody>
          <a:bodyPr/>
          <a:lstStyle/>
          <a:p>
            <a:fld id="{89DD8266-657D-487B-A81C-4A48584310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07020E-EF25-41B5-A4B7-5C9B9847EE01}" type="datetime1">
              <a:rPr lang="en-US" smtClean="0"/>
              <a:t>5/9/2014</a:t>
            </a:fld>
            <a:endParaRPr lang="en-US"/>
          </a:p>
        </p:txBody>
      </p:sp>
      <p:sp>
        <p:nvSpPr>
          <p:cNvPr id="5" name="Footer Placeholder 4"/>
          <p:cNvSpPr>
            <a:spLocks noGrp="1"/>
          </p:cNvSpPr>
          <p:nvPr>
            <p:ph type="ftr" sz="quarter" idx="11"/>
          </p:nvPr>
        </p:nvSpPr>
        <p:spPr/>
        <p:txBody>
          <a:bodyPr/>
          <a:lstStyle/>
          <a:p>
            <a:r>
              <a:rPr lang="en-US" smtClean="0"/>
              <a:t>Richard Nunes &amp; Donnie McGee           ORP/Section 60 Workshop  May 2014</a:t>
            </a:r>
            <a:endParaRPr lang="en-US" dirty="0"/>
          </a:p>
        </p:txBody>
      </p:sp>
      <p:sp>
        <p:nvSpPr>
          <p:cNvPr id="6" name="Slide Number Placeholder 5"/>
          <p:cNvSpPr>
            <a:spLocks noGrp="1"/>
          </p:cNvSpPr>
          <p:nvPr>
            <p:ph type="sldNum" sz="quarter" idx="12"/>
          </p:nvPr>
        </p:nvSpPr>
        <p:spPr/>
        <p:txBody>
          <a:bodyPr/>
          <a:lstStyle/>
          <a:p>
            <a:fld id="{89DD8266-657D-487B-A81C-4A48584310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9F98D0B-737F-498A-AADB-D53D3019FDA4}" type="datetime1">
              <a:rPr lang="en-US" smtClean="0"/>
              <a:t>5/9/2014</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r>
              <a:rPr lang="en-US" smtClean="0"/>
              <a:t>Richard Nunes &amp; Donnie McGee           ORP/Section 60 Workshop  May 2014</a:t>
            </a:r>
            <a:endParaRPr lang="en-US" dirty="0"/>
          </a:p>
        </p:txBody>
      </p:sp>
      <p:sp>
        <p:nvSpPr>
          <p:cNvPr id="6" name="Slide Number Placeholder 5"/>
          <p:cNvSpPr>
            <a:spLocks noGrp="1"/>
          </p:cNvSpPr>
          <p:nvPr>
            <p:ph type="sldNum" sz="quarter" idx="12"/>
          </p:nvPr>
        </p:nvSpPr>
        <p:spPr/>
        <p:txBody>
          <a:bodyPr/>
          <a:lstStyle/>
          <a:p>
            <a:fld id="{89DD8266-657D-487B-A81C-4A48584310D8}" type="slidenum">
              <a:rPr lang="en-US" smtClean="0"/>
              <a:pPr/>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E4F86C0-6F07-4847-ABFF-1C94825A6101}" type="datetime1">
              <a:rPr lang="en-US" smtClean="0"/>
              <a:t>5/9/2014</a:t>
            </a:fld>
            <a:endParaRPr lang="en-US"/>
          </a:p>
        </p:txBody>
      </p:sp>
      <p:sp>
        <p:nvSpPr>
          <p:cNvPr id="6" name="Footer Placeholder 5"/>
          <p:cNvSpPr>
            <a:spLocks noGrp="1"/>
          </p:cNvSpPr>
          <p:nvPr>
            <p:ph type="ftr" sz="quarter" idx="11"/>
          </p:nvPr>
        </p:nvSpPr>
        <p:spPr/>
        <p:txBody>
          <a:bodyPr/>
          <a:lstStyle/>
          <a:p>
            <a:r>
              <a:rPr lang="en-US" smtClean="0"/>
              <a:t>Richard Nunes &amp; Donnie McGee           ORP/Section 60 Workshop  May 2014</a:t>
            </a:r>
            <a:endParaRPr lang="en-US" dirty="0"/>
          </a:p>
        </p:txBody>
      </p:sp>
      <p:sp>
        <p:nvSpPr>
          <p:cNvPr id="7" name="Slide Number Placeholder 6"/>
          <p:cNvSpPr>
            <a:spLocks noGrp="1"/>
          </p:cNvSpPr>
          <p:nvPr>
            <p:ph type="sldNum" sz="quarter" idx="12"/>
          </p:nvPr>
        </p:nvSpPr>
        <p:spPr/>
        <p:txBody>
          <a:bodyPr/>
          <a:lstStyle/>
          <a:p>
            <a:fld id="{89DD8266-657D-487B-A81C-4A48584310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E4A66F1-2FE3-415E-8E4E-AF6CF3B2DA73}" type="datetime1">
              <a:rPr lang="en-US" smtClean="0"/>
              <a:t>5/9/2014</a:t>
            </a:fld>
            <a:endParaRPr lang="en-US"/>
          </a:p>
        </p:txBody>
      </p:sp>
      <p:sp>
        <p:nvSpPr>
          <p:cNvPr id="8" name="Footer Placeholder 7"/>
          <p:cNvSpPr>
            <a:spLocks noGrp="1"/>
          </p:cNvSpPr>
          <p:nvPr>
            <p:ph type="ftr" sz="quarter" idx="11"/>
          </p:nvPr>
        </p:nvSpPr>
        <p:spPr/>
        <p:txBody>
          <a:bodyPr/>
          <a:lstStyle/>
          <a:p>
            <a:r>
              <a:rPr lang="en-US" smtClean="0"/>
              <a:t>Richard Nunes &amp; Donnie McGee           ORP/Section 60 Workshop  May 2014</a:t>
            </a:r>
            <a:endParaRPr lang="en-US" dirty="0"/>
          </a:p>
        </p:txBody>
      </p:sp>
      <p:sp>
        <p:nvSpPr>
          <p:cNvPr id="9" name="Slide Number Placeholder 8"/>
          <p:cNvSpPr>
            <a:spLocks noGrp="1"/>
          </p:cNvSpPr>
          <p:nvPr>
            <p:ph type="sldNum" sz="quarter" idx="12"/>
          </p:nvPr>
        </p:nvSpPr>
        <p:spPr/>
        <p:txBody>
          <a:bodyPr/>
          <a:lstStyle/>
          <a:p>
            <a:fld id="{89DD8266-657D-487B-A81C-4A48584310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276B81-CC5E-47D9-98BF-2BA98A3B9705}" type="datetime1">
              <a:rPr lang="en-US" smtClean="0"/>
              <a:t>5/9/2014</a:t>
            </a:fld>
            <a:endParaRPr lang="en-US"/>
          </a:p>
        </p:txBody>
      </p:sp>
      <p:sp>
        <p:nvSpPr>
          <p:cNvPr id="4" name="Footer Placeholder 3"/>
          <p:cNvSpPr>
            <a:spLocks noGrp="1"/>
          </p:cNvSpPr>
          <p:nvPr>
            <p:ph type="ftr" sz="quarter" idx="11"/>
          </p:nvPr>
        </p:nvSpPr>
        <p:spPr/>
        <p:txBody>
          <a:bodyPr/>
          <a:lstStyle/>
          <a:p>
            <a:r>
              <a:rPr lang="en-US" smtClean="0"/>
              <a:t>Richard Nunes &amp; Donnie McGee           ORP/Section 60 Workshop  May 2014</a:t>
            </a:r>
            <a:endParaRPr lang="en-US" dirty="0"/>
          </a:p>
        </p:txBody>
      </p:sp>
      <p:sp>
        <p:nvSpPr>
          <p:cNvPr id="5" name="Slide Number Placeholder 4"/>
          <p:cNvSpPr>
            <a:spLocks noGrp="1"/>
          </p:cNvSpPr>
          <p:nvPr>
            <p:ph type="sldNum" sz="quarter" idx="12"/>
          </p:nvPr>
        </p:nvSpPr>
        <p:spPr/>
        <p:txBody>
          <a:bodyPr/>
          <a:lstStyle/>
          <a:p>
            <a:fld id="{89DD8266-657D-487B-A81C-4A48584310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27FACD2-3E12-47B6-AF94-E0B8EB73A4CF}" type="datetime1">
              <a:rPr lang="en-US" smtClean="0"/>
              <a:t>5/9/2014</a:t>
            </a:fld>
            <a:endParaRPr lang="en-US"/>
          </a:p>
        </p:txBody>
      </p:sp>
      <p:sp>
        <p:nvSpPr>
          <p:cNvPr id="3" name="Footer Placeholder 2"/>
          <p:cNvSpPr>
            <a:spLocks noGrp="1"/>
          </p:cNvSpPr>
          <p:nvPr>
            <p:ph type="ftr" sz="quarter" idx="11"/>
          </p:nvPr>
        </p:nvSpPr>
        <p:spPr/>
        <p:txBody>
          <a:bodyPr/>
          <a:lstStyle/>
          <a:p>
            <a:r>
              <a:rPr lang="en-US" smtClean="0"/>
              <a:t>Richard Nunes &amp; Donnie McGee           ORP/Section 60 Workshop  May 2014</a:t>
            </a:r>
            <a:endParaRPr lang="en-US" dirty="0"/>
          </a:p>
        </p:txBody>
      </p:sp>
      <p:sp>
        <p:nvSpPr>
          <p:cNvPr id="4" name="Slide Number Placeholder 3"/>
          <p:cNvSpPr>
            <a:spLocks noGrp="1"/>
          </p:cNvSpPr>
          <p:nvPr>
            <p:ph type="sldNum" sz="quarter" idx="12"/>
          </p:nvPr>
        </p:nvSpPr>
        <p:spPr/>
        <p:txBody>
          <a:bodyPr/>
          <a:lstStyle/>
          <a:p>
            <a:fld id="{89DD8266-657D-487B-A81C-4A48584310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509ED9-FA02-4C7E-ABEC-CE105BFCCE46}" type="datetime1">
              <a:rPr lang="en-US" smtClean="0"/>
              <a:t>5/9/2014</a:t>
            </a:fld>
            <a:endParaRPr lang="en-US"/>
          </a:p>
        </p:txBody>
      </p:sp>
      <p:sp>
        <p:nvSpPr>
          <p:cNvPr id="6" name="Footer Placeholder 5"/>
          <p:cNvSpPr>
            <a:spLocks noGrp="1"/>
          </p:cNvSpPr>
          <p:nvPr>
            <p:ph type="ftr" sz="quarter" idx="11"/>
          </p:nvPr>
        </p:nvSpPr>
        <p:spPr/>
        <p:txBody>
          <a:bodyPr/>
          <a:lstStyle/>
          <a:p>
            <a:r>
              <a:rPr lang="en-US" smtClean="0"/>
              <a:t>Richard Nunes &amp; Donnie McGee           ORP/Section 60 Workshop  May 2014</a:t>
            </a:r>
            <a:endParaRPr lang="en-US" dirty="0"/>
          </a:p>
        </p:txBody>
      </p:sp>
      <p:sp>
        <p:nvSpPr>
          <p:cNvPr id="7" name="Slide Number Placeholder 6"/>
          <p:cNvSpPr>
            <a:spLocks noGrp="1"/>
          </p:cNvSpPr>
          <p:nvPr>
            <p:ph type="sldNum" sz="quarter" idx="12"/>
          </p:nvPr>
        </p:nvSpPr>
        <p:spPr/>
        <p:txBody>
          <a:bodyPr/>
          <a:lstStyle/>
          <a:p>
            <a:fld id="{89DD8266-657D-487B-A81C-4A48584310D8}" type="slidenum">
              <a:rPr lang="en-US" smtClean="0"/>
              <a:pPr/>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723001AC-8C16-4EA7-8C6E-E2143A425299}" type="datetime1">
              <a:rPr lang="en-US" smtClean="0"/>
              <a:t>5/9/2014</a:t>
            </a:fld>
            <a:endParaRPr lang="en-US"/>
          </a:p>
        </p:txBody>
      </p:sp>
      <p:sp>
        <p:nvSpPr>
          <p:cNvPr id="7" name="Slide Number Placeholder 6"/>
          <p:cNvSpPr>
            <a:spLocks noGrp="1"/>
          </p:cNvSpPr>
          <p:nvPr>
            <p:ph type="sldNum" sz="quarter" idx="12"/>
          </p:nvPr>
        </p:nvSpPr>
        <p:spPr/>
        <p:txBody>
          <a:bodyPr/>
          <a:lstStyle/>
          <a:p>
            <a:fld id="{89DD8266-657D-487B-A81C-4A48584310D8}" type="slidenum">
              <a:rPr lang="en-US" smtClean="0"/>
              <a:pPr/>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r>
              <a:rPr lang="en-US" smtClean="0"/>
              <a:t>Richard Nunes &amp; Donnie McGee           ORP/Section 60 Workshop  May 2014</a:t>
            </a:r>
            <a:endParaRPr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6E3C1549-16C3-44F8-9DFE-210994359B76}" type="datetime1">
              <a:rPr lang="en-US" smtClean="0"/>
              <a:t>5/9/2014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r>
              <a:rPr lang="en-US" smtClean="0"/>
              <a:t>Richard Nunes &amp; Donnie McGee           ORP/Section 60 Workshop  May 2014</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89DD8266-657D-487B-A81C-4A48584310D8}" type="slidenum">
              <a:rPr lang="en-US" smtClean="0"/>
              <a:pPr/>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4285" r:id="rId1"/>
    <p:sldLayoutId id="2147484286" r:id="rId2"/>
    <p:sldLayoutId id="2147484287" r:id="rId3"/>
    <p:sldLayoutId id="2147484288" r:id="rId4"/>
    <p:sldLayoutId id="2147484289" r:id="rId5"/>
    <p:sldLayoutId id="2147484290" r:id="rId6"/>
    <p:sldLayoutId id="2147484291" r:id="rId7"/>
    <p:sldLayoutId id="2147484292" r:id="rId8"/>
    <p:sldLayoutId id="2147484293" r:id="rId9"/>
    <p:sldLayoutId id="2147484294" r:id="rId10"/>
    <p:sldLayoutId id="2147484295" r:id="rId11"/>
  </p:sldLayoutIdLst>
  <p:hf sldNum="0" hd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mass.gov/treasury/docs/retirement/retguide.pdf" TargetMode="External"/><Relationship Id="rId2" Type="http://schemas.openxmlformats.org/officeDocument/2006/relationships/hyperlink" Target="http://www.mass.edu/foremployees/orp/orp.asp" TargetMode="External"/><Relationship Id="rId1" Type="http://schemas.openxmlformats.org/officeDocument/2006/relationships/slideLayout" Target="../slideLayouts/slideLayout2.xml"/><Relationship Id="rId4" Type="http://schemas.openxmlformats.org/officeDocument/2006/relationships/hyperlink" Target="http://www.socialsecurity.gov/gpo-wep/"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7.wmf"/><Relationship Id="rId2" Type="http://schemas.openxmlformats.org/officeDocument/2006/relationships/image" Target="../media/image3.wmf"/><Relationship Id="rId1" Type="http://schemas.openxmlformats.org/officeDocument/2006/relationships/slideLayout" Target="../slideLayouts/slideLayout6.xml"/><Relationship Id="rId6" Type="http://schemas.openxmlformats.org/officeDocument/2006/relationships/image" Target="../media/image6.wmf"/><Relationship Id="rId5" Type="http://schemas.openxmlformats.org/officeDocument/2006/relationships/image" Target="../media/image2.wmf"/><Relationship Id="rId4" Type="http://schemas.openxmlformats.org/officeDocument/2006/relationships/image" Target="../media/image5.wmf"/></Relationships>
</file>

<file path=ppt/slides/_rels/slide20.xml.rels><?xml version="1.0" encoding="UTF-8" standalone="yes"?>
<Relationships xmlns="http://schemas.openxmlformats.org/package/2006/relationships"><Relationship Id="rId2" Type="http://schemas.openxmlformats.org/officeDocument/2006/relationships/hyperlink" Target="mailto:ORP@bhe.mass.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4572000"/>
            <a:ext cx="6553200" cy="457200"/>
          </a:xfrm>
        </p:spPr>
        <p:txBody>
          <a:bodyPr>
            <a:noAutofit/>
          </a:bodyPr>
          <a:lstStyle/>
          <a:p>
            <a:r>
              <a:rPr lang="en-US" b="1" dirty="0" smtClean="0">
                <a:effectLst>
                  <a:outerShdw blurRad="38100" dist="38100" dir="2700000" algn="tl">
                    <a:srgbClr val="000000">
                      <a:alpha val="43137"/>
                    </a:srgbClr>
                  </a:outerShdw>
                </a:effectLst>
              </a:rPr>
              <a:t>Donnie McGee &amp; Richard </a:t>
            </a:r>
            <a:r>
              <a:rPr lang="en-US" b="1" dirty="0" err="1" smtClean="0">
                <a:effectLst>
                  <a:outerShdw blurRad="38100" dist="38100" dir="2700000" algn="tl">
                    <a:srgbClr val="000000">
                      <a:alpha val="43137"/>
                    </a:srgbClr>
                  </a:outerShdw>
                </a:effectLst>
              </a:rPr>
              <a:t>Nunes</a:t>
            </a:r>
            <a:r>
              <a:rPr lang="en-US" b="1" dirty="0" smtClean="0">
                <a:effectLst>
                  <a:outerShdw blurRad="38100" dist="38100" dir="2700000" algn="tl">
                    <a:srgbClr val="000000">
                      <a:alpha val="43137"/>
                    </a:srgbClr>
                  </a:outerShdw>
                </a:effectLst>
              </a:rPr>
              <a:t> </a:t>
            </a:r>
          </a:p>
          <a:p>
            <a:pPr algn="l"/>
            <a:r>
              <a:rPr lang="en-US" b="1" dirty="0" smtClean="0">
                <a:effectLst>
                  <a:outerShdw blurRad="38100" dist="38100" dir="2700000" algn="tl">
                    <a:srgbClr val="000000">
                      <a:alpha val="43137"/>
                    </a:srgbClr>
                  </a:outerShdw>
                </a:effectLst>
              </a:rPr>
              <a:t>  ORP/Section 60 workshop – May 2014</a:t>
            </a:r>
          </a:p>
        </p:txBody>
      </p:sp>
      <p:sp>
        <p:nvSpPr>
          <p:cNvPr id="2" name="Title 1"/>
          <p:cNvSpPr>
            <a:spLocks noGrp="1"/>
          </p:cNvSpPr>
          <p:nvPr>
            <p:ph type="ctrTitle"/>
          </p:nvPr>
        </p:nvSpPr>
        <p:spPr/>
        <p:txBody>
          <a:bodyPr>
            <a:normAutofit fontScale="90000"/>
          </a:bodyPr>
          <a:lstStyle/>
          <a:p>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
            </a:r>
            <a:br>
              <a:rPr lang="en-US" dirty="0" smtClean="0">
                <a:effectLst>
                  <a:outerShdw blurRad="38100" dist="38100" dir="2700000" algn="tl">
                    <a:srgbClr val="000000">
                      <a:alpha val="43137"/>
                    </a:srgbClr>
                  </a:outerShdw>
                </a:effectLst>
              </a:rPr>
            </a:br>
            <a:r>
              <a:rPr lang="en-US" sz="2800" dirty="0" smtClean="0">
                <a:effectLst>
                  <a:outerShdw blurRad="38100" dist="38100" dir="2700000" algn="tl">
                    <a:srgbClr val="000000">
                      <a:alpha val="43137"/>
                    </a:srgbClr>
                  </a:outerShdw>
                </a:effectLst>
              </a:rPr>
              <a:t/>
            </a:r>
            <a:br>
              <a:rPr lang="en-US" sz="2800" dirty="0" smtClean="0">
                <a:effectLst>
                  <a:outerShdw blurRad="38100" dist="38100" dir="2700000" algn="tl">
                    <a:srgbClr val="000000">
                      <a:alpha val="43137"/>
                    </a:srgbClr>
                  </a:outerShdw>
                </a:effectLst>
              </a:rPr>
            </a:br>
            <a:r>
              <a:rPr lang="en-US" dirty="0" smtClean="0"/>
              <a:t/>
            </a:r>
            <a:br>
              <a:rPr lang="en-US" dirty="0" smtClean="0"/>
            </a:br>
            <a:r>
              <a:rPr lang="en-US" b="1" dirty="0" smtClean="0"/>
              <a:t>Opting OUT OF THE ORP:</a:t>
            </a:r>
            <a:br>
              <a:rPr lang="en-US" b="1" dirty="0" smtClean="0"/>
            </a:br>
            <a:r>
              <a:rPr lang="en-US" sz="3100" b="1" dirty="0">
                <a:effectLst>
                  <a:outerShdw blurRad="38100" dist="38100" dir="2700000" algn="tl">
                    <a:srgbClr val="000000">
                      <a:alpha val="43137"/>
                    </a:srgbClr>
                  </a:outerShdw>
                </a:effectLst>
              </a:rPr>
              <a:t>The </a:t>
            </a:r>
            <a:r>
              <a:rPr lang="en-US" sz="3100" b="1" dirty="0" smtClean="0">
                <a:effectLst>
                  <a:outerShdw blurRad="38100" dist="38100" dir="2700000" algn="tl">
                    <a:srgbClr val="000000">
                      <a:alpha val="43137"/>
                    </a:srgbClr>
                  </a:outerShdw>
                </a:effectLst>
              </a:rPr>
              <a:t> least  you  should  know</a:t>
            </a:r>
            <a:r>
              <a:rPr lang="en-US" sz="3100" b="1" dirty="0">
                <a:effectLst>
                  <a:outerShdw blurRad="38100" dist="38100" dir="2700000" algn="tl">
                    <a:srgbClr val="000000">
                      <a:alpha val="43137"/>
                    </a:srgbClr>
                  </a:outerShdw>
                </a:effectLst>
              </a:rPr>
              <a:t>!</a:t>
            </a:r>
            <a:endParaRPr lang="en-US" sz="3100" b="1" dirty="0"/>
          </a:p>
        </p:txBody>
      </p:sp>
      <p:pic>
        <p:nvPicPr>
          <p:cNvPr id="2066" name="Picture 18" descr="C:\Users\Donnie\AppData\Local\Microsoft\Windows\Temporary Internet Files\Content.IE5\0H9A95RX\MC910217577[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8000" y="1106714"/>
            <a:ext cx="1578382" cy="14514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0934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60672" cy="1039427"/>
          </a:xfrm>
        </p:spPr>
        <p:txBody>
          <a:bodyPr>
            <a:normAutofit fontScale="90000"/>
          </a:bodyPr>
          <a:lstStyle/>
          <a:p>
            <a:r>
              <a:rPr lang="en-US" sz="3600" dirty="0" smtClean="0"/>
              <a:t>How  will  the  SRB  calculate  the cost  to  purchase  S-60  Service?</a:t>
            </a:r>
            <a:endParaRPr lang="en-US" sz="3600" dirty="0"/>
          </a:p>
        </p:txBody>
      </p:sp>
      <p:sp>
        <p:nvSpPr>
          <p:cNvPr id="3" name="Content Placeholder 2"/>
          <p:cNvSpPr>
            <a:spLocks noGrp="1"/>
          </p:cNvSpPr>
          <p:nvPr>
            <p:ph idx="1"/>
          </p:nvPr>
        </p:nvSpPr>
        <p:spPr/>
        <p:txBody>
          <a:bodyPr>
            <a:normAutofit fontScale="92500" lnSpcReduction="20000"/>
          </a:bodyPr>
          <a:lstStyle/>
          <a:p>
            <a:r>
              <a:rPr lang="en-US" sz="2600" dirty="0" smtClean="0"/>
              <a:t>The </a:t>
            </a:r>
            <a:r>
              <a:rPr lang="en-US" sz="2600" dirty="0"/>
              <a:t>sum of </a:t>
            </a:r>
            <a:r>
              <a:rPr lang="en-US" sz="2600" dirty="0" smtClean="0"/>
              <a:t>an </a:t>
            </a:r>
            <a:r>
              <a:rPr lang="en-US" sz="2600" u="sng" dirty="0"/>
              <a:t>employ</a:t>
            </a:r>
            <a:r>
              <a:rPr lang="en-US" sz="2600" b="1" u="sng" dirty="0"/>
              <a:t>EE</a:t>
            </a:r>
            <a:r>
              <a:rPr lang="en-US" sz="2600" u="sng" dirty="0"/>
              <a:t>’s required </a:t>
            </a:r>
            <a:r>
              <a:rPr lang="en-US" sz="2600" u="sng" dirty="0" smtClean="0"/>
              <a:t>contributions</a:t>
            </a:r>
            <a:r>
              <a:rPr lang="en-US" sz="2600" dirty="0" smtClean="0"/>
              <a:t>, plus </a:t>
            </a:r>
            <a:r>
              <a:rPr lang="en-US" sz="2600" dirty="0"/>
              <a:t>actuarial assumed interest (</a:t>
            </a:r>
            <a:r>
              <a:rPr lang="en-US" sz="2600" dirty="0" smtClean="0"/>
              <a:t>8%), </a:t>
            </a:r>
            <a:r>
              <a:rPr lang="en-US" sz="2600" dirty="0"/>
              <a:t>compounded </a:t>
            </a:r>
            <a:r>
              <a:rPr lang="en-US" sz="2600" u="sng" dirty="0" smtClean="0"/>
              <a:t>yearly</a:t>
            </a:r>
          </a:p>
          <a:p>
            <a:pPr lvl="1"/>
            <a:r>
              <a:rPr lang="en-US" sz="2600" u="sng" dirty="0" smtClean="0"/>
              <a:t>ORP time</a:t>
            </a:r>
            <a:r>
              <a:rPr lang="en-US" sz="2600" dirty="0" smtClean="0"/>
              <a:t>: Accrual begins with the first required contribution to the ORP.</a:t>
            </a:r>
          </a:p>
          <a:p>
            <a:pPr lvl="1"/>
            <a:r>
              <a:rPr lang="en-US" sz="2600" u="sng" dirty="0" smtClean="0"/>
              <a:t>MSERS service</a:t>
            </a:r>
            <a:r>
              <a:rPr lang="en-US" sz="2600" dirty="0" smtClean="0"/>
              <a:t>: Accrual begins with the date that MSERS funds were transferred to the ORP.</a:t>
            </a:r>
          </a:p>
          <a:p>
            <a:r>
              <a:rPr lang="en-US" sz="2600" dirty="0" smtClean="0"/>
              <a:t>Accrual freeze on </a:t>
            </a:r>
            <a:r>
              <a:rPr lang="en-US" sz="2600" b="1" u="sng" dirty="0" smtClean="0"/>
              <a:t>12/31/13: </a:t>
            </a:r>
            <a:r>
              <a:rPr lang="en-US" sz="2600" dirty="0" smtClean="0"/>
              <a:t>Cost increases only by the required EE contributions thereafter.</a:t>
            </a:r>
          </a:p>
          <a:p>
            <a:pPr marL="114300" indent="0">
              <a:buNone/>
            </a:pPr>
            <a:endParaRPr lang="en-US" sz="900" dirty="0" smtClean="0"/>
          </a:p>
          <a:p>
            <a:pPr marL="114300" indent="0">
              <a:buNone/>
            </a:pPr>
            <a:endParaRPr lang="en-US" sz="900" dirty="0"/>
          </a:p>
          <a:p>
            <a:pPr marL="114300" indent="0">
              <a:buNone/>
            </a:pPr>
            <a:r>
              <a:rPr lang="en-US" sz="2000" dirty="0"/>
              <a:t>  </a:t>
            </a:r>
            <a:r>
              <a:rPr lang="en-US" sz="2000" dirty="0" smtClean="0"/>
              <a:t>  </a:t>
            </a:r>
            <a:r>
              <a:rPr lang="en-US" sz="2000" b="1" dirty="0" smtClean="0"/>
              <a:t>*Estimate </a:t>
            </a:r>
            <a:r>
              <a:rPr lang="en-US" sz="2000" b="1" dirty="0"/>
              <a:t>the cost for </a:t>
            </a:r>
            <a:r>
              <a:rPr lang="en-US" sz="2000" b="1" dirty="0" smtClean="0"/>
              <a:t>all Qualifying Service (ORP and MSERS)</a:t>
            </a:r>
            <a:endParaRPr lang="en-US" sz="2000" b="1" dirty="0"/>
          </a:p>
          <a:p>
            <a:pPr marL="114300" indent="0">
              <a:buNone/>
            </a:pPr>
            <a:r>
              <a:rPr lang="en-US" sz="2000" b="1" dirty="0" smtClean="0"/>
              <a:t>  **Contact </a:t>
            </a:r>
            <a:r>
              <a:rPr lang="en-US" sz="2000" b="1" dirty="0"/>
              <a:t>Providers for ORP asset </a:t>
            </a:r>
            <a:r>
              <a:rPr lang="en-US" sz="2000" b="1" dirty="0" smtClean="0"/>
              <a:t>SOURCE info: “</a:t>
            </a:r>
            <a:r>
              <a:rPr lang="en-US" sz="2000" b="1" dirty="0"/>
              <a:t>EE” or “ER</a:t>
            </a:r>
            <a:r>
              <a:rPr lang="en-US" sz="2000" b="1" dirty="0" smtClean="0"/>
              <a:t>”.</a:t>
            </a:r>
          </a:p>
          <a:p>
            <a:pPr marL="114300" indent="0">
              <a:buNone/>
            </a:pPr>
            <a:r>
              <a:rPr lang="en-US" sz="2000" b="1" dirty="0" smtClean="0"/>
              <a:t>***EE assets represent </a:t>
            </a:r>
            <a:r>
              <a:rPr lang="en-US" sz="2000" b="1" u="sng" dirty="0" smtClean="0"/>
              <a:t>about</a:t>
            </a:r>
            <a:r>
              <a:rPr lang="en-US" sz="2000" b="1" dirty="0" smtClean="0"/>
              <a:t> 70% of the total ORP assets derived     from required contributions.</a:t>
            </a:r>
          </a:p>
          <a:p>
            <a:pPr marL="114300" indent="0">
              <a:buNone/>
            </a:pPr>
            <a:endParaRPr lang="en-US" sz="2000" b="1" dirty="0"/>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109537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1000"/>
                                        <p:tgtEl>
                                          <p:spTgt spid="3">
                                            <p:txEl>
                                              <p:pRg st="6" end="6"/>
                                            </p:txEl>
                                          </p:spTgt>
                                        </p:tgtEl>
                                      </p:cBhvr>
                                    </p:animEffect>
                                    <p:anim calcmode="lin" valueType="num">
                                      <p:cBhvr>
                                        <p:cTn id="2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1000"/>
                                        <p:tgtEl>
                                          <p:spTgt spid="3">
                                            <p:txEl>
                                              <p:pRg st="7" end="7"/>
                                            </p:txEl>
                                          </p:spTgt>
                                        </p:tgtEl>
                                      </p:cBhvr>
                                    </p:animEffect>
                                    <p:anim calcmode="lin" valueType="num">
                                      <p:cBhvr>
                                        <p:cTn id="3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1000"/>
                                        <p:tgtEl>
                                          <p:spTgt spid="3">
                                            <p:txEl>
                                              <p:pRg st="8" end="8"/>
                                            </p:txEl>
                                          </p:spTgt>
                                        </p:tgtEl>
                                      </p:cBhvr>
                                    </p:animEffect>
                                    <p:anim calcmode="lin" valueType="num">
                                      <p:cBhvr>
                                        <p:cTn id="3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How  do  I  pay  for  Qualifying  Service?</a:t>
            </a:r>
            <a:r>
              <a:rPr lang="en-US" dirty="0" smtClean="0"/>
              <a:t/>
            </a:r>
            <a:br>
              <a:rPr lang="en-US" dirty="0" smtClean="0"/>
            </a:br>
            <a:r>
              <a:rPr lang="en-US" sz="3100" dirty="0" smtClean="0"/>
              <a:t>Use  ORP  employ</a:t>
            </a:r>
            <a:r>
              <a:rPr lang="en-US" sz="3100" b="1" dirty="0" smtClean="0"/>
              <a:t>ee</a:t>
            </a:r>
            <a:r>
              <a:rPr lang="en-US" sz="3100" dirty="0" smtClean="0"/>
              <a:t>  assets  first.</a:t>
            </a:r>
            <a:endParaRPr lang="en-US" sz="3100" dirty="0"/>
          </a:p>
        </p:txBody>
      </p:sp>
      <p:sp>
        <p:nvSpPr>
          <p:cNvPr id="3" name="Content Placeholder 2"/>
          <p:cNvSpPr>
            <a:spLocks noGrp="1"/>
          </p:cNvSpPr>
          <p:nvPr>
            <p:ph idx="1"/>
          </p:nvPr>
        </p:nvSpPr>
        <p:spPr/>
        <p:txBody>
          <a:bodyPr>
            <a:normAutofit fontScale="47500" lnSpcReduction="20000"/>
          </a:bodyPr>
          <a:lstStyle/>
          <a:p>
            <a:pPr marL="514350" indent="-514350">
              <a:buFont typeface="+mj-lt"/>
              <a:buAutoNum type="arabicPeriod"/>
            </a:pPr>
            <a:r>
              <a:rPr lang="en-US" sz="4200" dirty="0" smtClean="0"/>
              <a:t>Required </a:t>
            </a:r>
            <a:r>
              <a:rPr lang="en-US" sz="4200" dirty="0" err="1" smtClean="0"/>
              <a:t>employ</a:t>
            </a:r>
            <a:r>
              <a:rPr lang="en-US" sz="4200" b="1" dirty="0" err="1" smtClean="0"/>
              <a:t>EE</a:t>
            </a:r>
            <a:r>
              <a:rPr lang="en-US" sz="4200" b="1" dirty="0" smtClean="0"/>
              <a:t> </a:t>
            </a:r>
            <a:r>
              <a:rPr lang="en-US" sz="4200" dirty="0" smtClean="0"/>
              <a:t>ORP contributions, plus investment gains, must be used first.</a:t>
            </a:r>
          </a:p>
          <a:p>
            <a:pPr marL="811530" lvl="1" indent="-514350"/>
            <a:r>
              <a:rPr lang="en-US" sz="3800" dirty="0" smtClean="0"/>
              <a:t>“Greater than” language in S-60 determines the final cost.</a:t>
            </a:r>
          </a:p>
          <a:p>
            <a:pPr marL="514350" indent="-514350">
              <a:buFont typeface="+mj-lt"/>
              <a:buAutoNum type="arabicPeriod"/>
            </a:pPr>
            <a:r>
              <a:rPr lang="en-US" sz="3800" dirty="0" smtClean="0"/>
              <a:t>Other ORP assets available:</a:t>
            </a:r>
          </a:p>
          <a:p>
            <a:pPr marL="811530" lvl="1" indent="-514350"/>
            <a:r>
              <a:rPr lang="en-US" sz="3800" dirty="0"/>
              <a:t>Any MSERS contributions transferred to the ORP, plus investment gains</a:t>
            </a:r>
          </a:p>
          <a:p>
            <a:pPr marL="811530" lvl="1" indent="-514350"/>
            <a:r>
              <a:rPr lang="en-US" sz="3800" dirty="0"/>
              <a:t>Any assets rolled into the ORP, plus investment </a:t>
            </a:r>
            <a:r>
              <a:rPr lang="en-US" sz="3800" dirty="0" smtClean="0"/>
              <a:t>gains</a:t>
            </a:r>
          </a:p>
          <a:p>
            <a:pPr marL="514350" indent="-514350">
              <a:buFont typeface="+mj-lt"/>
              <a:buAutoNum type="arabicPeriod"/>
            </a:pPr>
            <a:r>
              <a:rPr lang="en-US" sz="4000" dirty="0" err="1"/>
              <a:t>Employ</a:t>
            </a:r>
            <a:r>
              <a:rPr lang="en-US" sz="4000" b="1" dirty="0" err="1"/>
              <a:t>ER</a:t>
            </a:r>
            <a:r>
              <a:rPr lang="en-US" sz="4000" dirty="0"/>
              <a:t> assets cannot be used to purchase service. </a:t>
            </a:r>
            <a:endParaRPr lang="en-US" sz="4000" dirty="0" smtClean="0"/>
          </a:p>
          <a:p>
            <a:pPr marL="754380" lvl="1" indent="-457200"/>
            <a:r>
              <a:rPr lang="en-US" sz="3800" b="1" dirty="0" smtClean="0"/>
              <a:t>ER</a:t>
            </a:r>
            <a:r>
              <a:rPr lang="en-US" sz="3800" dirty="0" smtClean="0"/>
              <a:t> </a:t>
            </a:r>
            <a:r>
              <a:rPr lang="en-US" sz="3800" dirty="0"/>
              <a:t>assets are paid to the State to fund the </a:t>
            </a:r>
            <a:r>
              <a:rPr lang="en-US" sz="3800" dirty="0" smtClean="0"/>
              <a:t>pension.</a:t>
            </a:r>
          </a:p>
          <a:p>
            <a:pPr marL="754380" lvl="1" indent="-457200"/>
            <a:r>
              <a:rPr lang="en-US" sz="3800" b="1" dirty="0" smtClean="0"/>
              <a:t>ER</a:t>
            </a:r>
            <a:r>
              <a:rPr lang="en-US" sz="3800" dirty="0" smtClean="0"/>
              <a:t> </a:t>
            </a:r>
            <a:r>
              <a:rPr lang="en-US" sz="3800" dirty="0"/>
              <a:t>assets represent </a:t>
            </a:r>
            <a:r>
              <a:rPr lang="en-US" sz="3800" u="sng" dirty="0"/>
              <a:t>about</a:t>
            </a:r>
            <a:r>
              <a:rPr lang="en-US" sz="3800" dirty="0"/>
              <a:t> </a:t>
            </a:r>
            <a:r>
              <a:rPr lang="en-US" sz="3800" dirty="0" smtClean="0"/>
              <a:t>30</a:t>
            </a:r>
            <a:r>
              <a:rPr lang="en-US" sz="3800" dirty="0"/>
              <a:t>% of the total ORP assets derived  </a:t>
            </a:r>
            <a:r>
              <a:rPr lang="en-US" sz="3800" dirty="0" smtClean="0"/>
              <a:t>from </a:t>
            </a:r>
            <a:r>
              <a:rPr lang="en-US" sz="3800" dirty="0"/>
              <a:t>required contributions.</a:t>
            </a:r>
          </a:p>
          <a:p>
            <a:pPr marL="0" indent="0">
              <a:buNone/>
            </a:pPr>
            <a:endParaRPr lang="en-US" sz="3800" dirty="0" smtClean="0"/>
          </a:p>
          <a:p>
            <a:pPr marL="0" indent="0">
              <a:buNone/>
            </a:pPr>
            <a:r>
              <a:rPr lang="en-US" sz="4200" dirty="0" smtClean="0"/>
              <a:t>  * The DHE will handle ORP asset transfers to the SRB.</a:t>
            </a:r>
          </a:p>
          <a:p>
            <a:pPr marL="0" indent="0">
              <a:buNone/>
            </a:pPr>
            <a:r>
              <a:rPr lang="en-US" sz="4200" dirty="0" smtClean="0"/>
              <a:t>** Note the restrictions with TIAA annuities (</a:t>
            </a:r>
            <a:r>
              <a:rPr lang="en-US" sz="4200" u="sng" dirty="0" smtClean="0"/>
              <a:t>next slide</a:t>
            </a:r>
            <a:r>
              <a:rPr lang="en-US" sz="4200" dirty="0" smtClean="0"/>
              <a:t>).</a:t>
            </a:r>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3820697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1000"/>
                                        <p:tgtEl>
                                          <p:spTgt spid="3">
                                            <p:txEl>
                                              <p:pRg st="9" end="9"/>
                                            </p:txEl>
                                          </p:spTgt>
                                        </p:tgtEl>
                                      </p:cBhvr>
                                    </p:animEffect>
                                    <p:anim calcmode="lin" valueType="num">
                                      <p:cBhvr>
                                        <p:cTn id="4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1000"/>
                                        <p:tgtEl>
                                          <p:spTgt spid="3">
                                            <p:txEl>
                                              <p:pRg st="10" end="10"/>
                                            </p:txEl>
                                          </p:spTgt>
                                        </p:tgtEl>
                                      </p:cBhvr>
                                    </p:animEffect>
                                    <p:anim calcmode="lin" valueType="num">
                                      <p:cBhvr>
                                        <p:cTn id="5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Using  TIAA  Traditional  funds:</a:t>
            </a:r>
            <a:r>
              <a:rPr lang="en-US" dirty="0" smtClean="0"/>
              <a:t/>
            </a:r>
            <a:br>
              <a:rPr lang="en-US" dirty="0" smtClean="0"/>
            </a:br>
            <a:r>
              <a:rPr lang="en-US" sz="2800" dirty="0" smtClean="0"/>
              <a:t>Note  the  restrictions</a:t>
            </a:r>
            <a:endParaRPr lang="en-US" sz="2800" dirty="0"/>
          </a:p>
        </p:txBody>
      </p:sp>
      <p:sp>
        <p:nvSpPr>
          <p:cNvPr id="3" name="Content Placeholder 2"/>
          <p:cNvSpPr>
            <a:spLocks noGrp="1"/>
          </p:cNvSpPr>
          <p:nvPr>
            <p:ph idx="1"/>
          </p:nvPr>
        </p:nvSpPr>
        <p:spPr/>
        <p:txBody>
          <a:bodyPr>
            <a:normAutofit fontScale="85000" lnSpcReduction="10000"/>
          </a:bodyPr>
          <a:lstStyle/>
          <a:p>
            <a:pPr marL="571500" indent="-457200">
              <a:buFont typeface="+mj-lt"/>
              <a:buAutoNum type="arabicPeriod"/>
            </a:pPr>
            <a:r>
              <a:rPr lang="en-US" u="sng" dirty="0" smtClean="0"/>
              <a:t>Group Retirement Annuity*</a:t>
            </a:r>
            <a:r>
              <a:rPr lang="en-US" dirty="0" smtClean="0"/>
              <a:t>: 9 year, 1 month payout</a:t>
            </a:r>
          </a:p>
          <a:p>
            <a:pPr marL="571500" indent="-457200">
              <a:buFont typeface="+mj-lt"/>
              <a:buAutoNum type="arabicPeriod"/>
            </a:pPr>
            <a:r>
              <a:rPr lang="en-US" u="sng" dirty="0" smtClean="0"/>
              <a:t>Retirement Choice Annuity</a:t>
            </a:r>
            <a:r>
              <a:rPr lang="en-US" dirty="0" smtClean="0"/>
              <a:t>: paid out in 84 monthly installments (7 year period)</a:t>
            </a:r>
          </a:p>
          <a:p>
            <a:pPr marL="571500" indent="-457200">
              <a:buFont typeface="+mj-lt"/>
              <a:buAutoNum type="arabicPeriod"/>
            </a:pPr>
            <a:endParaRPr lang="en-US" sz="1200" dirty="0" smtClean="0"/>
          </a:p>
          <a:p>
            <a:pPr marL="114300" indent="0">
              <a:buNone/>
            </a:pPr>
            <a:r>
              <a:rPr lang="en-US" dirty="0" smtClean="0"/>
              <a:t>*</a:t>
            </a:r>
            <a:r>
              <a:rPr lang="en-US" b="1" dirty="0" smtClean="0"/>
              <a:t>Exception for Section </a:t>
            </a:r>
            <a:r>
              <a:rPr lang="en-US" b="1" dirty="0"/>
              <a:t>60 </a:t>
            </a:r>
            <a:r>
              <a:rPr lang="en-US" b="1" dirty="0" smtClean="0"/>
              <a:t>retirees</a:t>
            </a:r>
            <a:r>
              <a:rPr lang="en-US" dirty="0" smtClean="0"/>
              <a:t>: A lump sum distribution to a rollover is allowed, </a:t>
            </a:r>
            <a:r>
              <a:rPr lang="en-US" u="sng" dirty="0" smtClean="0"/>
              <a:t>with no exit fee</a:t>
            </a:r>
            <a:r>
              <a:rPr lang="en-US" dirty="0" smtClean="0"/>
              <a:t>.</a:t>
            </a:r>
          </a:p>
          <a:p>
            <a:pPr marL="114300" indent="0">
              <a:buNone/>
            </a:pPr>
            <a:endParaRPr lang="en-US" sz="1200" dirty="0"/>
          </a:p>
          <a:p>
            <a:pPr marL="114300" indent="0">
              <a:buNone/>
            </a:pPr>
            <a:r>
              <a:rPr lang="en-US" dirty="0" smtClean="0"/>
              <a:t>**</a:t>
            </a:r>
            <a:r>
              <a:rPr lang="en-US" b="1" dirty="0"/>
              <a:t>Set up a Transfer Payout Annuity (TPA) </a:t>
            </a:r>
            <a:r>
              <a:rPr lang="en-US" dirty="0"/>
              <a:t>to</a:t>
            </a:r>
          </a:p>
          <a:p>
            <a:r>
              <a:rPr lang="en-US" dirty="0"/>
              <a:t>Reduce the initial purchase cost by freeing </a:t>
            </a:r>
            <a:r>
              <a:rPr lang="en-US" dirty="0" smtClean="0"/>
              <a:t>10% (+) </a:t>
            </a:r>
            <a:r>
              <a:rPr lang="en-US" dirty="0"/>
              <a:t>of </a:t>
            </a:r>
            <a:r>
              <a:rPr lang="en-US" dirty="0" smtClean="0"/>
              <a:t>ORP assets.</a:t>
            </a:r>
            <a:endParaRPr lang="en-US" dirty="0"/>
          </a:p>
          <a:p>
            <a:r>
              <a:rPr lang="en-US" dirty="0"/>
              <a:t>Pay down a payroll payment plan with later installments</a:t>
            </a:r>
            <a:r>
              <a:rPr lang="en-US" dirty="0" smtClean="0"/>
              <a:t>.</a:t>
            </a:r>
          </a:p>
          <a:p>
            <a:r>
              <a:rPr lang="en-US" dirty="0" smtClean="0"/>
              <a:t>Consider the timing when transferring these installments in order to reduce the principal most effectively.</a:t>
            </a:r>
            <a:endParaRPr lang="en-US" dirty="0"/>
          </a:p>
          <a:p>
            <a:pPr marL="114300" indent="0">
              <a:buNone/>
            </a:pPr>
            <a:endParaRPr lang="en-US" sz="1200" dirty="0" smtClean="0"/>
          </a:p>
          <a:p>
            <a:pPr marL="114300" indent="0">
              <a:buNone/>
            </a:pPr>
            <a:r>
              <a:rPr lang="en-US" b="1" dirty="0" smtClean="0"/>
              <a:t>***NOTE: </a:t>
            </a:r>
            <a:r>
              <a:rPr lang="en-US" dirty="0" smtClean="0"/>
              <a:t>CREFF </a:t>
            </a:r>
            <a:r>
              <a:rPr lang="en-US" dirty="0"/>
              <a:t>&amp; TIAA Real Estate </a:t>
            </a:r>
            <a:r>
              <a:rPr lang="en-US" dirty="0" smtClean="0"/>
              <a:t>assets are </a:t>
            </a:r>
            <a:r>
              <a:rPr lang="en-US" dirty="0"/>
              <a:t>fully </a:t>
            </a:r>
            <a:r>
              <a:rPr lang="en-US" dirty="0" smtClean="0"/>
              <a:t>liquid/useable.</a:t>
            </a:r>
            <a:endParaRPr lang="en-US" dirty="0"/>
          </a:p>
          <a:p>
            <a:pPr marL="114300" indent="0">
              <a:buNone/>
            </a:pPr>
            <a:endParaRPr lang="en-US" dirty="0" smtClean="0"/>
          </a:p>
          <a:p>
            <a:pPr marL="114300" indent="0">
              <a:buNone/>
            </a:pPr>
            <a:endParaRPr lang="en-US" dirty="0" smtClean="0"/>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3778986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1000"/>
                                        <p:tgtEl>
                                          <p:spTgt spid="3">
                                            <p:txEl>
                                              <p:pRg st="5" end="5"/>
                                            </p:txEl>
                                          </p:spTgt>
                                        </p:tgtEl>
                                      </p:cBhvr>
                                    </p:animEffect>
                                    <p:anim calcmode="lin" valueType="num">
                                      <p:cBhvr>
                                        <p:cTn id="2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1000"/>
                                        <p:tgtEl>
                                          <p:spTgt spid="3">
                                            <p:txEl>
                                              <p:pRg st="6" end="6"/>
                                            </p:txEl>
                                          </p:spTgt>
                                        </p:tgtEl>
                                      </p:cBhvr>
                                    </p:animEffect>
                                    <p:anim calcmode="lin" valueType="num">
                                      <p:cBhvr>
                                        <p:cTn id="2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1000"/>
                                        <p:tgtEl>
                                          <p:spTgt spid="3">
                                            <p:txEl>
                                              <p:pRg st="7" end="7"/>
                                            </p:txEl>
                                          </p:spTgt>
                                        </p:tgtEl>
                                      </p:cBhvr>
                                    </p:animEffect>
                                    <p:anim calcmode="lin" valueType="num">
                                      <p:cBhvr>
                                        <p:cTn id="3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1000"/>
                                        <p:tgtEl>
                                          <p:spTgt spid="3">
                                            <p:txEl>
                                              <p:pRg st="8" end="8"/>
                                            </p:txEl>
                                          </p:spTgt>
                                        </p:tgtEl>
                                      </p:cBhvr>
                                    </p:animEffect>
                                    <p:anim calcmode="lin" valueType="num">
                                      <p:cBhvr>
                                        <p:cTn id="3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3100" dirty="0" smtClean="0"/>
              <a:t>How  to Pay  for  any  shortfall:</a:t>
            </a:r>
            <a:br>
              <a:rPr lang="en-US" sz="3100" dirty="0" smtClean="0"/>
            </a:br>
            <a:r>
              <a:rPr lang="en-US" sz="3100" dirty="0" smtClean="0"/>
              <a:t>A  variety  of  options  available</a:t>
            </a:r>
            <a:r>
              <a:rPr lang="en-US" dirty="0" smtClean="0"/>
              <a:t/>
            </a:r>
            <a:br>
              <a:rPr lang="en-US" dirty="0" smtClean="0"/>
            </a:br>
            <a:endParaRPr lang="en-US" sz="3100" dirty="0"/>
          </a:p>
        </p:txBody>
      </p:sp>
      <p:sp>
        <p:nvSpPr>
          <p:cNvPr id="3" name="Content Placeholder 2"/>
          <p:cNvSpPr>
            <a:spLocks noGrp="1"/>
          </p:cNvSpPr>
          <p:nvPr>
            <p:ph idx="1"/>
          </p:nvPr>
        </p:nvSpPr>
        <p:spPr/>
        <p:txBody>
          <a:bodyPr>
            <a:noAutofit/>
          </a:bodyPr>
          <a:lstStyle/>
          <a:p>
            <a:pPr marL="114300" indent="0">
              <a:buNone/>
            </a:pPr>
            <a:r>
              <a:rPr lang="en-US" b="1" dirty="0" smtClean="0"/>
              <a:t>Use </a:t>
            </a:r>
            <a:r>
              <a:rPr lang="en-US" b="1" dirty="0"/>
              <a:t>lump sums </a:t>
            </a:r>
            <a:r>
              <a:rPr lang="en-US" b="1" dirty="0" smtClean="0"/>
              <a:t>first to pay the </a:t>
            </a:r>
            <a:r>
              <a:rPr lang="en-US" b="1" dirty="0"/>
              <a:t>balance </a:t>
            </a:r>
            <a:r>
              <a:rPr lang="en-US" b="1" dirty="0" smtClean="0"/>
              <a:t>due:</a:t>
            </a:r>
          </a:p>
          <a:p>
            <a:r>
              <a:rPr lang="en-US" sz="2000" dirty="0" smtClean="0"/>
              <a:t>Smart </a:t>
            </a:r>
            <a:r>
              <a:rPr lang="en-US" sz="2000" dirty="0"/>
              <a:t>Plan Assets, 403(b) Elective Deferral Savings </a:t>
            </a:r>
            <a:r>
              <a:rPr lang="en-US" sz="2000" dirty="0" smtClean="0"/>
              <a:t>Plan Assets</a:t>
            </a:r>
          </a:p>
          <a:p>
            <a:r>
              <a:rPr lang="en-US" sz="2000" dirty="0" smtClean="0"/>
              <a:t>IRAs, 401(k</a:t>
            </a:r>
            <a:r>
              <a:rPr lang="en-US" sz="2000" dirty="0"/>
              <a:t>) </a:t>
            </a:r>
            <a:r>
              <a:rPr lang="en-US" sz="2000" dirty="0" smtClean="0"/>
              <a:t>assets and other 457 (b) plans, including OBRA assets (A rollover is required first.)</a:t>
            </a:r>
            <a:endParaRPr lang="en-US" sz="2000" dirty="0"/>
          </a:p>
          <a:p>
            <a:r>
              <a:rPr lang="en-US" sz="2000" dirty="0"/>
              <a:t>Single sum payments from personal </a:t>
            </a:r>
            <a:r>
              <a:rPr lang="en-US" sz="2000" dirty="0" smtClean="0"/>
              <a:t>assets</a:t>
            </a:r>
          </a:p>
          <a:p>
            <a:r>
              <a:rPr lang="en-US" sz="2000" dirty="0" smtClean="0"/>
              <a:t>Any combination of the above</a:t>
            </a:r>
          </a:p>
          <a:p>
            <a:endParaRPr lang="en-US" sz="1000" dirty="0" smtClean="0"/>
          </a:p>
          <a:p>
            <a:pPr marL="114300" indent="0">
              <a:buNone/>
            </a:pPr>
            <a:r>
              <a:rPr lang="en-US" sz="2000" dirty="0"/>
              <a:t>*Consider the time factor when making rollover requests.</a:t>
            </a:r>
          </a:p>
          <a:p>
            <a:pPr marL="114300" indent="0">
              <a:buNone/>
            </a:pPr>
            <a:endParaRPr lang="en-US" sz="1000" dirty="0" smtClean="0"/>
          </a:p>
          <a:p>
            <a:pPr marL="114300" indent="0">
              <a:buNone/>
            </a:pPr>
            <a:r>
              <a:rPr lang="en-US" b="1" dirty="0" smtClean="0"/>
              <a:t>Remaining balance:</a:t>
            </a:r>
            <a:endParaRPr lang="en-US" b="1" dirty="0"/>
          </a:p>
          <a:p>
            <a:r>
              <a:rPr lang="en-US" sz="2000" dirty="0"/>
              <a:t>Payroll deduction payment plan </a:t>
            </a:r>
            <a:r>
              <a:rPr lang="en-US" sz="2000" dirty="0" smtClean="0"/>
              <a:t>(6 months to 5 years)</a:t>
            </a:r>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4037881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1000"/>
                                        <p:tgtEl>
                                          <p:spTgt spid="3">
                                            <p:txEl>
                                              <p:pRg st="8" end="8"/>
                                            </p:txEl>
                                          </p:spTgt>
                                        </p:tgtEl>
                                      </p:cBhvr>
                                    </p:animEffect>
                                    <p:anim calcmode="lin" valueType="num">
                                      <p:cBhvr>
                                        <p:cTn id="3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
            </a:r>
            <a:br>
              <a:rPr lang="en-US" sz="3100" dirty="0" smtClean="0"/>
            </a:br>
            <a:r>
              <a:rPr lang="en-US" sz="3100" dirty="0" smtClean="0"/>
              <a:t/>
            </a:r>
            <a:br>
              <a:rPr lang="en-US" sz="3100" dirty="0" smtClean="0"/>
            </a:br>
            <a:r>
              <a:rPr lang="en-US" sz="2700" dirty="0" smtClean="0"/>
              <a:t>Before  returning the </a:t>
            </a:r>
            <a:r>
              <a:rPr lang="en-US" sz="2700" u="sng" dirty="0" smtClean="0"/>
              <a:t>plan election form</a:t>
            </a:r>
            <a:r>
              <a:rPr lang="en-US" sz="2700" dirty="0" smtClean="0"/>
              <a:t>:</a:t>
            </a:r>
            <a:r>
              <a:rPr lang="en-US" sz="3100" dirty="0" smtClean="0"/>
              <a:t/>
            </a:r>
            <a:br>
              <a:rPr lang="en-US" sz="3100" dirty="0" smtClean="0"/>
            </a:br>
            <a:r>
              <a:rPr lang="en-US" sz="3100" b="1" dirty="0" smtClean="0"/>
              <a:t>Pause</a:t>
            </a:r>
            <a:r>
              <a:rPr lang="en-US" sz="3100" dirty="0"/>
              <a:t>!</a:t>
            </a:r>
            <a:r>
              <a:rPr lang="en-US" sz="3100" dirty="0" smtClean="0"/>
              <a:t> </a:t>
            </a:r>
            <a:r>
              <a:rPr lang="en-US" sz="2700" dirty="0" smtClean="0"/>
              <a:t>Use the 180 days to get informed!</a:t>
            </a:r>
            <a:r>
              <a:rPr lang="en-US" sz="3100" dirty="0" smtClean="0"/>
              <a:t/>
            </a:r>
            <a:br>
              <a:rPr lang="en-US" sz="3100" dirty="0" smtClean="0"/>
            </a:br>
            <a:r>
              <a:rPr lang="en-US" sz="3100" dirty="0" smtClean="0"/>
              <a:t/>
            </a:r>
            <a:br>
              <a:rPr lang="en-US" sz="3100" dirty="0" smtClean="0"/>
            </a:br>
            <a:endParaRPr lang="en-US" sz="3100" dirty="0"/>
          </a:p>
        </p:txBody>
      </p:sp>
      <p:sp>
        <p:nvSpPr>
          <p:cNvPr id="3" name="Content Placeholder 2"/>
          <p:cNvSpPr>
            <a:spLocks noGrp="1"/>
          </p:cNvSpPr>
          <p:nvPr>
            <p:ph idx="1"/>
          </p:nvPr>
        </p:nvSpPr>
        <p:spPr>
          <a:xfrm>
            <a:off x="762000" y="1676400"/>
            <a:ext cx="8229600" cy="4373563"/>
          </a:xfrm>
        </p:spPr>
        <p:txBody>
          <a:bodyPr>
            <a:normAutofit fontScale="85000" lnSpcReduction="20000"/>
          </a:bodyPr>
          <a:lstStyle/>
          <a:p>
            <a:pPr marL="114300" indent="0">
              <a:buNone/>
            </a:pPr>
            <a:r>
              <a:rPr lang="en-US" sz="2800" u="sng" dirty="0" smtClean="0"/>
              <a:t>Where to get information/help:</a:t>
            </a:r>
          </a:p>
          <a:p>
            <a:pPr marL="114300" indent="0">
              <a:buNone/>
            </a:pPr>
            <a:endParaRPr lang="en-US" sz="900" dirty="0" smtClean="0"/>
          </a:p>
          <a:p>
            <a:pPr marL="628650" indent="-514350">
              <a:buAutoNum type="arabicPeriod"/>
            </a:pPr>
            <a:r>
              <a:rPr lang="en-US" sz="2800" dirty="0"/>
              <a:t>Go to DHE’s ORP </a:t>
            </a:r>
            <a:r>
              <a:rPr lang="en-US" sz="2800" dirty="0" smtClean="0"/>
              <a:t>website for participants: </a:t>
            </a:r>
            <a:r>
              <a:rPr lang="en-US" dirty="0">
                <a:hlinkClick r:id="rId2"/>
              </a:rPr>
              <a:t>http://</a:t>
            </a:r>
            <a:r>
              <a:rPr lang="en-US" dirty="0" smtClean="0">
                <a:hlinkClick r:id="rId2"/>
              </a:rPr>
              <a:t>www.mass.edu/foremployees/orp/orp.asp</a:t>
            </a:r>
            <a:endParaRPr lang="en-US" dirty="0"/>
          </a:p>
          <a:p>
            <a:pPr lvl="1"/>
            <a:r>
              <a:rPr lang="en-US" dirty="0"/>
              <a:t>Key features of the two retirement </a:t>
            </a:r>
            <a:r>
              <a:rPr lang="en-US" dirty="0" smtClean="0"/>
              <a:t>plans are outlined.</a:t>
            </a:r>
            <a:endParaRPr lang="en-US" dirty="0"/>
          </a:p>
          <a:p>
            <a:pPr lvl="1"/>
            <a:r>
              <a:rPr lang="en-US" dirty="0" smtClean="0"/>
              <a:t>Note the Section </a:t>
            </a:r>
            <a:r>
              <a:rPr lang="en-US" dirty="0"/>
              <a:t>60 </a:t>
            </a:r>
            <a:r>
              <a:rPr lang="en-US" dirty="0" smtClean="0"/>
              <a:t>Pension Reform link  for Updates and Q </a:t>
            </a:r>
            <a:r>
              <a:rPr lang="en-US" dirty="0"/>
              <a:t>&amp; A </a:t>
            </a:r>
            <a:r>
              <a:rPr lang="en-US" dirty="0" smtClean="0"/>
              <a:t>document.</a:t>
            </a:r>
            <a:endParaRPr lang="en-US" sz="2800" dirty="0"/>
          </a:p>
          <a:p>
            <a:pPr marL="628650" indent="-514350">
              <a:buFont typeface="+mj-lt"/>
              <a:buAutoNum type="arabicPeriod"/>
            </a:pPr>
            <a:r>
              <a:rPr lang="en-US" sz="2800" dirty="0" smtClean="0"/>
              <a:t>Review the </a:t>
            </a:r>
            <a:r>
              <a:rPr lang="en-US" sz="2800" u="sng" dirty="0"/>
              <a:t>Benefit Guide to </a:t>
            </a:r>
            <a:r>
              <a:rPr lang="en-US" sz="2800" u="sng" dirty="0" smtClean="0"/>
              <a:t>MSERS</a:t>
            </a:r>
            <a:r>
              <a:rPr lang="en-US" sz="2800" b="1" u="sng" dirty="0" smtClean="0"/>
              <a:t>*</a:t>
            </a:r>
            <a:r>
              <a:rPr lang="en-US" sz="2800" dirty="0" smtClean="0"/>
              <a:t>: </a:t>
            </a:r>
            <a:r>
              <a:rPr lang="en-US" b="1" i="1" dirty="0" smtClean="0">
                <a:hlinkClick r:id="rId3"/>
              </a:rPr>
              <a:t>www.mass.gov</a:t>
            </a:r>
            <a:r>
              <a:rPr lang="en-US" i="1" dirty="0" smtClean="0">
                <a:hlinkClick r:id="rId3"/>
              </a:rPr>
              <a:t>/treasury/docs/</a:t>
            </a:r>
            <a:r>
              <a:rPr lang="en-US" b="1" i="1" dirty="0" smtClean="0">
                <a:hlinkClick r:id="rId3"/>
              </a:rPr>
              <a:t>retirement</a:t>
            </a:r>
            <a:r>
              <a:rPr lang="en-US" i="1" dirty="0" smtClean="0">
                <a:hlinkClick r:id="rId3"/>
              </a:rPr>
              <a:t>/ret</a:t>
            </a:r>
            <a:r>
              <a:rPr lang="en-US" b="1" i="1" dirty="0" smtClean="0">
                <a:hlinkClick r:id="rId3"/>
              </a:rPr>
              <a:t>guide</a:t>
            </a:r>
            <a:r>
              <a:rPr lang="en-US" i="1" dirty="0" smtClean="0">
                <a:hlinkClick r:id="rId3"/>
              </a:rPr>
              <a:t>.pdf</a:t>
            </a:r>
            <a:r>
              <a:rPr lang="en-US" i="1" dirty="0" smtClean="0"/>
              <a:t> </a:t>
            </a:r>
          </a:p>
          <a:p>
            <a:pPr marL="628650" indent="-514350">
              <a:buFont typeface="+mj-lt"/>
              <a:buAutoNum type="arabicPeriod"/>
            </a:pPr>
            <a:r>
              <a:rPr lang="en-US" sz="2800" dirty="0" smtClean="0"/>
              <a:t>Meet with financial </a:t>
            </a:r>
            <a:r>
              <a:rPr lang="en-US" sz="2800" dirty="0"/>
              <a:t>/retirement </a:t>
            </a:r>
            <a:r>
              <a:rPr lang="en-US" sz="2800" dirty="0" smtClean="0"/>
              <a:t>experts.</a:t>
            </a:r>
            <a:endParaRPr lang="en-US" sz="2800" dirty="0"/>
          </a:p>
          <a:p>
            <a:pPr marL="114300" indent="0">
              <a:buNone/>
            </a:pPr>
            <a:endParaRPr lang="en-US" sz="900" dirty="0" smtClean="0"/>
          </a:p>
          <a:p>
            <a:pPr marL="114300" indent="0">
              <a:buNone/>
            </a:pPr>
            <a:r>
              <a:rPr lang="en-US" sz="2800" u="sng" dirty="0"/>
              <a:t>Estimate your retiree income under each </a:t>
            </a:r>
            <a:r>
              <a:rPr lang="en-US" sz="2800" u="sng" dirty="0" smtClean="0"/>
              <a:t>plan</a:t>
            </a:r>
            <a:r>
              <a:rPr lang="en-US" sz="2800" b="1" dirty="0"/>
              <a:t>:</a:t>
            </a:r>
            <a:endParaRPr lang="en-US" sz="2800" b="1" dirty="0" smtClean="0"/>
          </a:p>
          <a:p>
            <a:r>
              <a:rPr lang="en-US" sz="2800" dirty="0" smtClean="0"/>
              <a:t>Note the MA Group 1 retirement percentage chart. </a:t>
            </a:r>
            <a:endParaRPr lang="en-US" sz="2800" dirty="0"/>
          </a:p>
          <a:p>
            <a:r>
              <a:rPr lang="en-US" sz="2600" dirty="0" smtClean="0"/>
              <a:t>Social </a:t>
            </a:r>
            <a:r>
              <a:rPr lang="en-US" sz="2600" dirty="0"/>
              <a:t>Security Offsets apply to </a:t>
            </a:r>
            <a:r>
              <a:rPr lang="en-US" sz="2600" dirty="0" smtClean="0"/>
              <a:t>members in both plans:</a:t>
            </a:r>
          </a:p>
          <a:p>
            <a:pPr marL="114300" indent="0">
              <a:buNone/>
            </a:pPr>
            <a:r>
              <a:rPr lang="en-US" sz="2800" dirty="0" smtClean="0"/>
              <a:t>  </a:t>
            </a:r>
            <a:r>
              <a:rPr lang="en-US" sz="2800" dirty="0" smtClean="0">
                <a:hlinkClick r:id="rId4"/>
              </a:rPr>
              <a:t>http</a:t>
            </a:r>
            <a:r>
              <a:rPr lang="en-US" sz="2800" dirty="0">
                <a:hlinkClick r:id="rId4"/>
              </a:rPr>
              <a:t>://www.socialsecurity.gov/gpo-wep</a:t>
            </a:r>
            <a:r>
              <a:rPr lang="en-US" sz="2800" dirty="0" smtClean="0">
                <a:hlinkClick r:id="rId4"/>
              </a:rPr>
              <a:t>/</a:t>
            </a:r>
            <a:endParaRPr lang="en-US" sz="2800" dirty="0" smtClean="0"/>
          </a:p>
          <a:p>
            <a:pPr marL="114300" indent="0">
              <a:buNone/>
            </a:pPr>
            <a:endParaRPr lang="en-US" sz="900" dirty="0" smtClean="0"/>
          </a:p>
        </p:txBody>
      </p:sp>
      <p:sp>
        <p:nvSpPr>
          <p:cNvPr id="4" name="Footer Placeholder 3"/>
          <p:cNvSpPr>
            <a:spLocks noGrp="1"/>
          </p:cNvSpPr>
          <p:nvPr>
            <p:ph type="ftr" sz="quarter" idx="11"/>
          </p:nvPr>
        </p:nvSpPr>
        <p:spPr>
          <a:xfrm>
            <a:off x="3276600" y="6400800"/>
            <a:ext cx="2895600" cy="365125"/>
          </a:xfrm>
        </p:spPr>
        <p:txBody>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266599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1000"/>
                                        <p:tgtEl>
                                          <p:spTgt spid="3">
                                            <p:txEl>
                                              <p:pRg st="8" end="8"/>
                                            </p:txEl>
                                          </p:spTgt>
                                        </p:tgtEl>
                                      </p:cBhvr>
                                    </p:animEffect>
                                    <p:anim calcmode="lin" valueType="num">
                                      <p:cBhvr>
                                        <p:cTn id="3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1000"/>
                                        <p:tgtEl>
                                          <p:spTgt spid="3">
                                            <p:txEl>
                                              <p:pRg st="10" end="10"/>
                                            </p:txEl>
                                          </p:spTgt>
                                        </p:tgtEl>
                                      </p:cBhvr>
                                    </p:animEffect>
                                    <p:anim calcmode="lin" valueType="num">
                                      <p:cBhvr>
                                        <p:cTn id="4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fade">
                                      <p:cBhvr>
                                        <p:cTn id="52" dur="1000"/>
                                        <p:tgtEl>
                                          <p:spTgt spid="3">
                                            <p:txEl>
                                              <p:pRg st="11" end="11"/>
                                            </p:txEl>
                                          </p:spTgt>
                                        </p:tgtEl>
                                      </p:cBhvr>
                                    </p:animEffect>
                                    <p:anim calcmode="lin" valueType="num">
                                      <p:cBhvr>
                                        <p:cTn id="5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The  MSERS  or  the  </a:t>
            </a:r>
            <a:r>
              <a:rPr lang="en-US" sz="2800" dirty="0" err="1" smtClean="0"/>
              <a:t>Orp</a:t>
            </a:r>
            <a:r>
              <a:rPr lang="en-US" sz="2800" dirty="0"/>
              <a:t>?</a:t>
            </a:r>
            <a:r>
              <a:rPr lang="en-US" sz="2800" dirty="0" smtClean="0"/>
              <a:t> </a:t>
            </a:r>
            <a:r>
              <a:rPr lang="en-US" sz="2400" dirty="0" smtClean="0"/>
              <a:t/>
            </a:r>
            <a:br>
              <a:rPr lang="en-US" sz="2400" dirty="0" smtClean="0"/>
            </a:br>
            <a:r>
              <a:rPr lang="en-US" sz="2200" dirty="0" smtClean="0"/>
              <a:t>Review  the  Insurance  Options</a:t>
            </a:r>
            <a:endParaRPr lang="en-US" sz="2200" dirty="0"/>
          </a:p>
        </p:txBody>
      </p:sp>
      <p:sp>
        <p:nvSpPr>
          <p:cNvPr id="3" name="Content Placeholder 2"/>
          <p:cNvSpPr>
            <a:spLocks noGrp="1"/>
          </p:cNvSpPr>
          <p:nvPr>
            <p:ph idx="1"/>
          </p:nvPr>
        </p:nvSpPr>
        <p:spPr/>
        <p:txBody>
          <a:bodyPr>
            <a:normAutofit fontScale="92500" lnSpcReduction="10000"/>
          </a:bodyPr>
          <a:lstStyle/>
          <a:p>
            <a:pPr marL="114300" indent="0">
              <a:buNone/>
            </a:pPr>
            <a:r>
              <a:rPr lang="en-US" b="1" dirty="0" smtClean="0"/>
              <a:t>Note the insurance issues:</a:t>
            </a:r>
          </a:p>
          <a:p>
            <a:r>
              <a:rPr lang="en-US" dirty="0"/>
              <a:t>ORP Long Term Disability ends with the last ORP contribution, but </a:t>
            </a:r>
            <a:r>
              <a:rPr lang="en-US" dirty="0" smtClean="0"/>
              <a:t>may file a claim if incurred under the ORP.</a:t>
            </a:r>
            <a:endParaRPr lang="en-US" dirty="0"/>
          </a:p>
          <a:p>
            <a:r>
              <a:rPr lang="en-US" dirty="0"/>
              <a:t>ORP Group Term Life Insurance: “Transferees” may convert </a:t>
            </a:r>
            <a:r>
              <a:rPr lang="en-US" dirty="0" smtClean="0"/>
              <a:t>to </a:t>
            </a:r>
            <a:r>
              <a:rPr lang="en-US" dirty="0"/>
              <a:t>i</a:t>
            </a:r>
            <a:r>
              <a:rPr lang="en-US" dirty="0" smtClean="0"/>
              <a:t>ndividually-owned and paid insurance policies </a:t>
            </a:r>
            <a:r>
              <a:rPr lang="en-US" u="sng" dirty="0"/>
              <a:t>without proof of insurability.</a:t>
            </a:r>
            <a:endParaRPr lang="en-US" sz="800" dirty="0"/>
          </a:p>
          <a:p>
            <a:pPr marL="114300" indent="0">
              <a:buNone/>
            </a:pPr>
            <a:r>
              <a:rPr lang="en-US" dirty="0" smtClean="0"/>
              <a:t>……………………………………………………………………</a:t>
            </a:r>
            <a:endParaRPr lang="en-US" b="1" dirty="0"/>
          </a:p>
          <a:p>
            <a:r>
              <a:rPr lang="en-US" dirty="0"/>
              <a:t>GIC Retiree Health Insurance: </a:t>
            </a:r>
            <a:r>
              <a:rPr lang="en-US" dirty="0" smtClean="0"/>
              <a:t>eligibility, coverage, and cost are exactly the same for members of both plans.</a:t>
            </a:r>
            <a:endParaRPr lang="en-US" dirty="0"/>
          </a:p>
          <a:p>
            <a:r>
              <a:rPr lang="en-US" dirty="0"/>
              <a:t>GIC Long Term Disability Insurance: offered </a:t>
            </a:r>
            <a:r>
              <a:rPr lang="en-US" u="sng" dirty="0"/>
              <a:t>without proof of insurability </a:t>
            </a:r>
            <a:r>
              <a:rPr lang="en-US" dirty="0"/>
              <a:t>(</a:t>
            </a:r>
            <a:r>
              <a:rPr lang="en-US" dirty="0" smtClean="0"/>
              <a:t>if not previously denied by current ins. co.)</a:t>
            </a:r>
            <a:endParaRPr lang="en-US" dirty="0"/>
          </a:p>
          <a:p>
            <a:pPr marL="114300" indent="0">
              <a:buNone/>
            </a:pPr>
            <a:endParaRPr lang="en-US" dirty="0"/>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424380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b="1" dirty="0" smtClean="0"/>
              <a:t/>
            </a:r>
            <a:br>
              <a:rPr lang="en-US" sz="2800" b="1" dirty="0" smtClean="0"/>
            </a:br>
            <a:r>
              <a:rPr lang="en-US" sz="2800" b="1" dirty="0" smtClean="0"/>
              <a:t>Step 4: </a:t>
            </a:r>
            <a:r>
              <a:rPr lang="en-US" sz="2800" dirty="0" smtClean="0"/>
              <a:t>Submit election &amp; application forms</a:t>
            </a:r>
            <a:r>
              <a:rPr lang="en-US" sz="2800" dirty="0"/>
              <a:t/>
            </a:r>
            <a:br>
              <a:rPr lang="en-US" sz="2800" dirty="0"/>
            </a:br>
            <a:r>
              <a:rPr lang="en-US" sz="2800" dirty="0" smtClean="0"/>
              <a:t>(I80 day deadline)</a:t>
            </a:r>
            <a:br>
              <a:rPr lang="en-US" sz="2800" dirty="0" smtClean="0"/>
            </a:br>
            <a:endParaRPr lang="en-US" sz="2800" dirty="0"/>
          </a:p>
        </p:txBody>
      </p:sp>
      <p:sp>
        <p:nvSpPr>
          <p:cNvPr id="3" name="Content Placeholder 2"/>
          <p:cNvSpPr>
            <a:spLocks noGrp="1"/>
          </p:cNvSpPr>
          <p:nvPr>
            <p:ph idx="1"/>
          </p:nvPr>
        </p:nvSpPr>
        <p:spPr>
          <a:xfrm>
            <a:off x="457200" y="1828800"/>
            <a:ext cx="8229600" cy="4373563"/>
          </a:xfrm>
        </p:spPr>
        <p:txBody>
          <a:bodyPr>
            <a:normAutofit fontScale="70000" lnSpcReduction="20000"/>
          </a:bodyPr>
          <a:lstStyle/>
          <a:p>
            <a:pPr marL="628650" indent="-514350">
              <a:buFont typeface="+mj-lt"/>
              <a:buAutoNum type="arabicPeriod"/>
            </a:pPr>
            <a:r>
              <a:rPr lang="en-US" sz="3300" u="sng" dirty="0" smtClean="0"/>
              <a:t>Plan Election Form </a:t>
            </a:r>
            <a:r>
              <a:rPr lang="en-US" sz="3300" dirty="0" smtClean="0"/>
              <a:t>(MSERS) authorizes the DHE </a:t>
            </a:r>
            <a:r>
              <a:rPr lang="en-US" sz="3300" dirty="0"/>
              <a:t>to transfer ORP </a:t>
            </a:r>
            <a:r>
              <a:rPr lang="en-US" sz="3300" dirty="0" smtClean="0"/>
              <a:t>assets:</a:t>
            </a:r>
          </a:p>
          <a:p>
            <a:pPr lvl="1"/>
            <a:r>
              <a:rPr lang="en-US" sz="2800" u="sng" dirty="0" smtClean="0"/>
              <a:t>Employ</a:t>
            </a:r>
            <a:r>
              <a:rPr lang="en-US" sz="2800" b="1" u="sng" dirty="0" smtClean="0"/>
              <a:t>ER</a:t>
            </a:r>
            <a:r>
              <a:rPr lang="en-US" sz="2800" dirty="0" smtClean="0"/>
              <a:t> </a:t>
            </a:r>
            <a:r>
              <a:rPr lang="en-US" sz="2800" dirty="0"/>
              <a:t>assets go to the Pension </a:t>
            </a:r>
            <a:r>
              <a:rPr lang="en-US" sz="2800" dirty="0" smtClean="0"/>
              <a:t>Fund.</a:t>
            </a:r>
          </a:p>
          <a:p>
            <a:pPr lvl="1"/>
            <a:r>
              <a:rPr lang="en-US" sz="2800" u="sng" dirty="0" smtClean="0"/>
              <a:t>Employ</a:t>
            </a:r>
            <a:r>
              <a:rPr lang="en-US" sz="2800" b="1" u="sng" dirty="0" smtClean="0"/>
              <a:t>EE </a:t>
            </a:r>
            <a:r>
              <a:rPr lang="en-US" sz="2800" dirty="0"/>
              <a:t>assets go to the SRB to pay for Qualifying </a:t>
            </a:r>
            <a:r>
              <a:rPr lang="en-US" sz="2800" dirty="0" smtClean="0"/>
              <a:t>Service.</a:t>
            </a:r>
            <a:endParaRPr lang="en-US" sz="3100" dirty="0"/>
          </a:p>
          <a:p>
            <a:pPr marL="628650" indent="-514350">
              <a:buFont typeface="+mj-lt"/>
              <a:buAutoNum type="arabicPeriod"/>
            </a:pPr>
            <a:r>
              <a:rPr lang="en-US" sz="3300" dirty="0" smtClean="0"/>
              <a:t>The </a:t>
            </a:r>
            <a:r>
              <a:rPr lang="en-US" sz="3300" u="sng" dirty="0" smtClean="0"/>
              <a:t>MSERS Application</a:t>
            </a:r>
            <a:r>
              <a:rPr lang="en-US" sz="3300" u="sng" dirty="0"/>
              <a:t> </a:t>
            </a:r>
            <a:r>
              <a:rPr lang="en-US" sz="3300" dirty="0" smtClean="0"/>
              <a:t>is sent to the SRB.</a:t>
            </a:r>
          </a:p>
          <a:p>
            <a:pPr marL="628650" indent="-514350">
              <a:buFont typeface="+mj-lt"/>
              <a:buAutoNum type="arabicPeriod"/>
            </a:pPr>
            <a:r>
              <a:rPr lang="en-US" sz="3300" dirty="0" smtClean="0"/>
              <a:t>SRB updates the “bill” when lump sums are remitted.</a:t>
            </a:r>
          </a:p>
          <a:p>
            <a:pPr lvl="1"/>
            <a:r>
              <a:rPr lang="en-US" sz="2900" dirty="0" smtClean="0"/>
              <a:t>Final bill adjusts for any </a:t>
            </a:r>
            <a:r>
              <a:rPr lang="en-US" sz="2900" b="1" dirty="0" smtClean="0"/>
              <a:t>EE</a:t>
            </a:r>
            <a:r>
              <a:rPr lang="en-US" sz="2900" dirty="0" smtClean="0"/>
              <a:t> contributions to the plan since the SRB issued its initial statement of cost to the participant.</a:t>
            </a:r>
          </a:p>
          <a:p>
            <a:pPr marL="628650" indent="-514350">
              <a:buFont typeface="+mj-lt"/>
              <a:buAutoNum type="arabicPeriod"/>
            </a:pPr>
            <a:r>
              <a:rPr lang="en-US" sz="3300" dirty="0" smtClean="0"/>
              <a:t>Participant pays for </a:t>
            </a:r>
            <a:r>
              <a:rPr lang="en-US" sz="3300" dirty="0"/>
              <a:t>any shortfall </a:t>
            </a:r>
            <a:r>
              <a:rPr lang="en-US" sz="3300" b="1" i="1" dirty="0" smtClean="0"/>
              <a:t>and/or </a:t>
            </a:r>
            <a:r>
              <a:rPr lang="en-US" sz="3300" dirty="0" smtClean="0"/>
              <a:t>sets </a:t>
            </a:r>
            <a:r>
              <a:rPr lang="en-US" sz="3300" dirty="0"/>
              <a:t>up a </a:t>
            </a:r>
            <a:r>
              <a:rPr lang="en-US" sz="3300" u="sng" dirty="0"/>
              <a:t>payroll payment plan</a:t>
            </a:r>
            <a:r>
              <a:rPr lang="en-US" sz="3300" dirty="0" smtClean="0"/>
              <a:t>.</a:t>
            </a:r>
          </a:p>
          <a:p>
            <a:pPr marL="411480" lvl="1" indent="0">
              <a:buNone/>
            </a:pPr>
            <a:endParaRPr lang="en-US" sz="1700" dirty="0" smtClean="0"/>
          </a:p>
          <a:p>
            <a:pPr marL="114300" indent="0">
              <a:buNone/>
            </a:pPr>
            <a:r>
              <a:rPr lang="en-US" sz="3300" dirty="0"/>
              <a:t>*</a:t>
            </a:r>
            <a:r>
              <a:rPr lang="en-US" sz="3300" b="1" dirty="0" smtClean="0"/>
              <a:t>No timely response: Participant stays in the ORP</a:t>
            </a:r>
            <a:r>
              <a:rPr lang="en-US" sz="3300" dirty="0" smtClean="0"/>
              <a:t>.</a:t>
            </a:r>
            <a:endParaRPr lang="en-US" sz="2700" dirty="0" smtClean="0"/>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1734178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Step 5:  </a:t>
            </a:r>
            <a:r>
              <a:rPr lang="en-US" sz="2400" dirty="0" smtClean="0"/>
              <a:t>Completing  the  “ORP to MSERS” Transfer</a:t>
            </a:r>
            <a:endParaRPr lang="en-US" sz="2400" dirty="0"/>
          </a:p>
        </p:txBody>
      </p:sp>
      <p:sp>
        <p:nvSpPr>
          <p:cNvPr id="3" name="Content Placeholder 2"/>
          <p:cNvSpPr>
            <a:spLocks noGrp="1"/>
          </p:cNvSpPr>
          <p:nvPr>
            <p:ph idx="1"/>
          </p:nvPr>
        </p:nvSpPr>
        <p:spPr/>
        <p:txBody>
          <a:bodyPr>
            <a:normAutofit fontScale="92500"/>
          </a:bodyPr>
          <a:lstStyle/>
          <a:p>
            <a:r>
              <a:rPr lang="en-US" dirty="0"/>
              <a:t>The DHE issues a final report of </a:t>
            </a:r>
            <a:r>
              <a:rPr lang="en-US" dirty="0" smtClean="0"/>
              <a:t>the ORP </a:t>
            </a:r>
            <a:r>
              <a:rPr lang="en-US" dirty="0"/>
              <a:t>assets transferred to the </a:t>
            </a:r>
            <a:r>
              <a:rPr lang="en-US" dirty="0" smtClean="0"/>
              <a:t>State Retirement Board (SRB).</a:t>
            </a:r>
            <a:endParaRPr lang="en-US" dirty="0"/>
          </a:p>
          <a:p>
            <a:endParaRPr lang="en-US" sz="1800" dirty="0"/>
          </a:p>
          <a:p>
            <a:r>
              <a:rPr lang="en-US" dirty="0"/>
              <a:t>TIAA Traditional Installments are held in the ORP and used to pay </a:t>
            </a:r>
            <a:r>
              <a:rPr lang="en-US" dirty="0" smtClean="0"/>
              <a:t>off any </a:t>
            </a:r>
            <a:r>
              <a:rPr lang="en-US" dirty="0"/>
              <a:t>balance in </a:t>
            </a:r>
            <a:r>
              <a:rPr lang="en-US" dirty="0" smtClean="0"/>
              <a:t>a payroll </a:t>
            </a:r>
            <a:r>
              <a:rPr lang="en-US" dirty="0"/>
              <a:t>payment loan</a:t>
            </a:r>
            <a:r>
              <a:rPr lang="en-US" dirty="0" smtClean="0"/>
              <a:t>. </a:t>
            </a:r>
          </a:p>
          <a:p>
            <a:pPr lvl="1"/>
            <a:r>
              <a:rPr lang="en-US" dirty="0" smtClean="0"/>
              <a:t>Manage the timing of these payments.</a:t>
            </a:r>
          </a:p>
          <a:p>
            <a:pPr marL="114300" indent="0">
              <a:buNone/>
            </a:pPr>
            <a:endParaRPr lang="en-US" sz="1800" dirty="0" smtClean="0"/>
          </a:p>
          <a:p>
            <a:r>
              <a:rPr lang="en-US" u="sng" dirty="0" smtClean="0"/>
              <a:t>The Transfer to the MSERS is now complete!</a:t>
            </a:r>
            <a:endParaRPr lang="en-US" u="sng" dirty="0"/>
          </a:p>
          <a:p>
            <a:pPr marL="114300" indent="0">
              <a:buNone/>
            </a:pPr>
            <a:endParaRPr lang="en-US" dirty="0" smtClean="0"/>
          </a:p>
          <a:p>
            <a:pPr marL="114300" indent="0">
              <a:buNone/>
            </a:pPr>
            <a:endParaRPr lang="en-US" dirty="0"/>
          </a:p>
          <a:p>
            <a:pPr marL="114300" indent="0">
              <a:buNone/>
            </a:pPr>
            <a:r>
              <a:rPr lang="en-US" sz="2800" b="1" dirty="0"/>
              <a:t>*The decision to join the MSERS is irrevocable</a:t>
            </a:r>
            <a:r>
              <a:rPr lang="en-US" sz="2800" b="1" dirty="0" smtClean="0"/>
              <a:t>!</a:t>
            </a:r>
            <a:endParaRPr lang="en-US" sz="2800" b="1" dirty="0"/>
          </a:p>
        </p:txBody>
      </p:sp>
      <p:sp>
        <p:nvSpPr>
          <p:cNvPr id="4" name="Footer Placeholder 3"/>
          <p:cNvSpPr>
            <a:spLocks noGrp="1"/>
          </p:cNvSpPr>
          <p:nvPr>
            <p:ph type="ftr" sz="quarter" idx="11"/>
          </p:nvPr>
        </p:nvSpPr>
        <p:spPr/>
        <p:txBody>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11697069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smtClean="0"/>
              <a:t>Thanks  TO  so  Many  players  in  this  8  year  ORP  journey!</a:t>
            </a:r>
            <a:endParaRPr lang="en-US" dirty="0"/>
          </a:p>
        </p:txBody>
      </p:sp>
      <p:sp>
        <p:nvSpPr>
          <p:cNvPr id="7" name="Content Placeholder 6"/>
          <p:cNvSpPr>
            <a:spLocks noGrp="1"/>
          </p:cNvSpPr>
          <p:nvPr>
            <p:ph idx="1"/>
          </p:nvPr>
        </p:nvSpPr>
        <p:spPr/>
        <p:txBody>
          <a:bodyPr>
            <a:normAutofit/>
          </a:bodyPr>
          <a:lstStyle/>
          <a:p>
            <a:r>
              <a:rPr lang="en-US" dirty="0" smtClean="0"/>
              <a:t>MA Community College Council (MCCC)</a:t>
            </a:r>
          </a:p>
          <a:p>
            <a:r>
              <a:rPr lang="en-US" dirty="0" smtClean="0"/>
              <a:t>MCCC’s  </a:t>
            </a:r>
            <a:r>
              <a:rPr lang="en-US" dirty="0"/>
              <a:t>ORP Ad Hoc Committee </a:t>
            </a:r>
          </a:p>
          <a:p>
            <a:r>
              <a:rPr lang="en-US" dirty="0" smtClean="0"/>
              <a:t>MCCC’s  Strategic Action Committee</a:t>
            </a:r>
          </a:p>
          <a:p>
            <a:r>
              <a:rPr lang="en-US" dirty="0" smtClean="0"/>
              <a:t>MTA: Leadership, Legal &amp; Governmental Divisions</a:t>
            </a:r>
          </a:p>
          <a:p>
            <a:r>
              <a:rPr lang="en-US" dirty="0" smtClean="0"/>
              <a:t>ORP Administration, Department of Higher Education </a:t>
            </a:r>
          </a:p>
          <a:p>
            <a:r>
              <a:rPr lang="en-US" dirty="0" smtClean="0"/>
              <a:t>State </a:t>
            </a:r>
            <a:r>
              <a:rPr lang="en-US" dirty="0"/>
              <a:t>Retirement </a:t>
            </a:r>
            <a:r>
              <a:rPr lang="en-US" dirty="0" smtClean="0"/>
              <a:t>Board</a:t>
            </a:r>
          </a:p>
          <a:p>
            <a:endParaRPr lang="en-US" dirty="0" smtClean="0"/>
          </a:p>
          <a:p>
            <a:pPr marL="114300" indent="0">
              <a:buNone/>
            </a:pPr>
            <a:r>
              <a:rPr lang="en-US" b="1" dirty="0" smtClean="0"/>
              <a:t>* Thanks to the ORP participants who told their stories and the activists who led the charge!</a:t>
            </a:r>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33638152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a:t>Optional Retirement Plan (ORP) Workshop</a:t>
            </a:r>
            <a:r>
              <a:rPr lang="en-US" dirty="0"/>
              <a:t/>
            </a:r>
            <a:br>
              <a:rPr lang="en-US" dirty="0"/>
            </a:br>
            <a:r>
              <a:rPr lang="en-US" sz="2700" dirty="0"/>
              <a:t>Presenter </a:t>
            </a:r>
            <a:r>
              <a:rPr lang="en-US" sz="2700" dirty="0" smtClean="0"/>
              <a:t>Information</a:t>
            </a:r>
            <a:endParaRPr lang="en-US" sz="2700" dirty="0"/>
          </a:p>
        </p:txBody>
      </p:sp>
      <p:sp>
        <p:nvSpPr>
          <p:cNvPr id="3" name="Content Placeholder 2"/>
          <p:cNvSpPr>
            <a:spLocks noGrp="1"/>
          </p:cNvSpPr>
          <p:nvPr>
            <p:ph idx="1"/>
          </p:nvPr>
        </p:nvSpPr>
        <p:spPr/>
        <p:txBody>
          <a:bodyPr>
            <a:normAutofit lnSpcReduction="10000"/>
          </a:bodyPr>
          <a:lstStyle/>
          <a:p>
            <a:pPr marL="114300" indent="0">
              <a:buNone/>
            </a:pPr>
            <a:r>
              <a:rPr lang="en-US" b="1" dirty="0" smtClean="0">
                <a:solidFill>
                  <a:schemeClr val="accent6">
                    <a:lumMod val="50000"/>
                  </a:schemeClr>
                </a:solidFill>
              </a:rPr>
              <a:t>Diana </a:t>
            </a:r>
            <a:r>
              <a:rPr lang="en-US" b="1" dirty="0">
                <a:solidFill>
                  <a:schemeClr val="accent6">
                    <a:lumMod val="50000"/>
                  </a:schemeClr>
                </a:solidFill>
              </a:rPr>
              <a:t>(Donnie) McGee</a:t>
            </a:r>
          </a:p>
          <a:p>
            <a:r>
              <a:rPr lang="en-US" dirty="0">
                <a:solidFill>
                  <a:schemeClr val="accent6">
                    <a:lumMod val="50000"/>
                  </a:schemeClr>
                </a:solidFill>
              </a:rPr>
              <a:t>ORP Ad Hoc Committee Chair</a:t>
            </a:r>
          </a:p>
          <a:p>
            <a:r>
              <a:rPr lang="en-US" dirty="0" smtClean="0">
                <a:solidFill>
                  <a:schemeClr val="accent6">
                    <a:lumMod val="50000"/>
                  </a:schemeClr>
                </a:solidFill>
              </a:rPr>
              <a:t>MCCC </a:t>
            </a:r>
            <a:r>
              <a:rPr lang="en-US" dirty="0">
                <a:solidFill>
                  <a:schemeClr val="accent6">
                    <a:lumMod val="50000"/>
                  </a:schemeClr>
                </a:solidFill>
              </a:rPr>
              <a:t>Vice President &amp; SAC </a:t>
            </a:r>
            <a:r>
              <a:rPr lang="en-US" dirty="0" smtClean="0">
                <a:solidFill>
                  <a:schemeClr val="accent6">
                    <a:lumMod val="50000"/>
                  </a:schemeClr>
                </a:solidFill>
              </a:rPr>
              <a:t>Chair</a:t>
            </a:r>
          </a:p>
          <a:p>
            <a:r>
              <a:rPr lang="en-US" dirty="0" smtClean="0">
                <a:solidFill>
                  <a:schemeClr val="accent6">
                    <a:lumMod val="50000"/>
                  </a:schemeClr>
                </a:solidFill>
              </a:rPr>
              <a:t>MTA Board and NEA Director</a:t>
            </a:r>
          </a:p>
          <a:p>
            <a:endParaRPr lang="en-US" dirty="0">
              <a:solidFill>
                <a:schemeClr val="accent6">
                  <a:lumMod val="50000"/>
                </a:schemeClr>
              </a:solidFill>
            </a:endParaRPr>
          </a:p>
          <a:p>
            <a:pPr marL="114300" indent="0">
              <a:buNone/>
            </a:pPr>
            <a:r>
              <a:rPr lang="en-US" b="1" dirty="0"/>
              <a:t>Richard </a:t>
            </a:r>
            <a:r>
              <a:rPr lang="en-US" b="1" dirty="0" err="1"/>
              <a:t>Nunes</a:t>
            </a:r>
            <a:endParaRPr lang="en-US" b="1" dirty="0"/>
          </a:p>
          <a:p>
            <a:r>
              <a:rPr lang="en-US" dirty="0"/>
              <a:t>ORP Plan Administrator</a:t>
            </a:r>
          </a:p>
          <a:p>
            <a:r>
              <a:rPr lang="en-US" dirty="0"/>
              <a:t>Director, Retirement Plans Administration</a:t>
            </a:r>
          </a:p>
          <a:p>
            <a:r>
              <a:rPr lang="en-US" dirty="0"/>
              <a:t>Department of Higher </a:t>
            </a:r>
            <a:r>
              <a:rPr lang="en-US" dirty="0" smtClean="0"/>
              <a:t>Education</a:t>
            </a:r>
            <a:endParaRPr lang="en-US" dirty="0">
              <a:solidFill>
                <a:schemeClr val="accent6">
                  <a:lumMod val="50000"/>
                </a:schemeClr>
              </a:solidFill>
            </a:endParaRPr>
          </a:p>
          <a:p>
            <a:pPr marL="114300" indent="0">
              <a:buNone/>
            </a:pPr>
            <a:r>
              <a:rPr lang="en-US" dirty="0">
                <a:solidFill>
                  <a:schemeClr val="accent6">
                    <a:lumMod val="50000"/>
                  </a:schemeClr>
                </a:solidFill>
              </a:rPr>
              <a:t>	</a:t>
            </a:r>
            <a:endParaRPr lang="en-US" dirty="0"/>
          </a:p>
        </p:txBody>
      </p:sp>
      <p:sp>
        <p:nvSpPr>
          <p:cNvPr id="4" name="Footer Placeholder 3"/>
          <p:cNvSpPr>
            <a:spLocks noGrp="1"/>
          </p:cNvSpPr>
          <p:nvPr>
            <p:ph type="ftr" sz="quarter" idx="11"/>
          </p:nvPr>
        </p:nvSpPr>
        <p:spPr/>
        <p:txBody>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17869959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n-US" dirty="0" smtClean="0"/>
              <a:t>To be, </a:t>
            </a:r>
            <a:r>
              <a:rPr lang="en-US" dirty="0"/>
              <a:t>or not to </a:t>
            </a:r>
            <a:r>
              <a:rPr lang="en-US" dirty="0" smtClean="0"/>
              <a:t>be, … in </a:t>
            </a:r>
            <a:r>
              <a:rPr lang="en-US" dirty="0"/>
              <a:t>the ORP?</a:t>
            </a:r>
            <a:br>
              <a:rPr lang="en-US" dirty="0"/>
            </a:br>
            <a:r>
              <a:rPr lang="en-US" dirty="0" smtClean="0"/>
              <a:t>The  time  for  a  decision  </a:t>
            </a:r>
            <a:r>
              <a:rPr lang="en-US" dirty="0"/>
              <a:t>is </a:t>
            </a:r>
            <a:r>
              <a:rPr lang="en-US" dirty="0" smtClean="0"/>
              <a:t> now!</a:t>
            </a:r>
            <a:endParaRPr lang="en-US" dirty="0"/>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pic>
        <p:nvPicPr>
          <p:cNvPr id="3075" name="Picture 3" descr="C:\Users\Donnie\AppData\Local\Microsoft\Windows\Temporary Internet Files\Content.IE5\ZCJJ5QJ6\MC90015705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04784" y="1690978"/>
            <a:ext cx="2000616" cy="186784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Donnie\AppData\Local\Microsoft\Windows\Temporary Internet Files\Content.IE5\ZCJJ5QJ6\MP900442371[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05400" y="3812826"/>
            <a:ext cx="3350320" cy="2225484"/>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C:\Users\Donnie\AppData\Local\Microsoft\Windows\Temporary Internet Files\Content.IE5\ZCJJ5QJ6\MC900185914[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82701" y="1912959"/>
            <a:ext cx="2234803" cy="1423885"/>
          </a:xfrm>
          <a:prstGeom prst="rect">
            <a:avLst/>
          </a:prstGeom>
          <a:noFill/>
          <a:extLst>
            <a:ext uri="{909E8E84-426E-40DD-AFC4-6F175D3DCCD1}">
              <a14:hiddenFill xmlns:a14="http://schemas.microsoft.com/office/drawing/2010/main">
                <a:solidFill>
                  <a:srgbClr val="FFFFFF"/>
                </a:solidFill>
              </a14:hiddenFill>
            </a:ext>
          </a:extLst>
        </p:spPr>
      </p:pic>
      <p:pic>
        <p:nvPicPr>
          <p:cNvPr id="3093" name="Picture 21" descr="C:\Users\Donnie\AppData\Local\Microsoft\Windows\Temporary Internet Files\Content.IE5\60DBS2L2\MC910217577[2].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54098" y="1755161"/>
            <a:ext cx="1720032" cy="1581683"/>
          </a:xfrm>
          <a:prstGeom prst="rect">
            <a:avLst/>
          </a:prstGeom>
          <a:noFill/>
          <a:extLst>
            <a:ext uri="{909E8E84-426E-40DD-AFC4-6F175D3DCCD1}">
              <a14:hiddenFill xmlns:a14="http://schemas.microsoft.com/office/drawing/2010/main">
                <a:solidFill>
                  <a:srgbClr val="FFFFFF"/>
                </a:solidFill>
              </a14:hiddenFill>
            </a:ext>
          </a:extLst>
        </p:spPr>
      </p:pic>
      <p:pic>
        <p:nvPicPr>
          <p:cNvPr id="3097" name="Picture 25" descr="C:\Users\Donnie\AppData\Local\Microsoft\Windows\Temporary Internet Files\Content.IE5\0H9A95RX\MC900054928[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04763" y="3415744"/>
            <a:ext cx="2218702" cy="2771567"/>
          </a:xfrm>
          <a:prstGeom prst="rect">
            <a:avLst/>
          </a:prstGeom>
          <a:noFill/>
          <a:extLst>
            <a:ext uri="{909E8E84-426E-40DD-AFC4-6F175D3DCCD1}">
              <a14:hiddenFill xmlns:a14="http://schemas.microsoft.com/office/drawing/2010/main">
                <a:solidFill>
                  <a:srgbClr val="FFFFFF"/>
                </a:solidFill>
              </a14:hiddenFill>
            </a:ext>
          </a:extLst>
        </p:spPr>
      </p:pic>
      <p:pic>
        <p:nvPicPr>
          <p:cNvPr id="3100" name="Picture 28" descr="C:\Users\Donnie\AppData\Local\Microsoft\Windows\Temporary Internet Files\Content.IE5\ZCJJ5QJ6\MC900370382[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951174" y="3982163"/>
            <a:ext cx="1824228" cy="17364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63474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a:t>Optional Retirement Plan (ORP</a:t>
            </a:r>
            <a:r>
              <a:rPr lang="en-US" sz="2700" dirty="0" smtClean="0"/>
              <a:t>) Workshop</a:t>
            </a:r>
            <a:r>
              <a:rPr lang="en-US" sz="2700" dirty="0"/>
              <a:t> </a:t>
            </a:r>
            <a:r>
              <a:rPr lang="en-US" dirty="0"/>
              <a:t> </a:t>
            </a:r>
            <a:br>
              <a:rPr lang="en-US" dirty="0"/>
            </a:br>
            <a:r>
              <a:rPr lang="en-US" sz="2700" dirty="0" smtClean="0"/>
              <a:t>Power </a:t>
            </a:r>
            <a:r>
              <a:rPr lang="en-US" sz="2700" dirty="0"/>
              <a:t>point </a:t>
            </a:r>
            <a:r>
              <a:rPr lang="en-US" sz="2700" dirty="0" smtClean="0"/>
              <a:t>presentation – April/May 2014</a:t>
            </a:r>
            <a:endParaRPr lang="en-US" sz="2700" dirty="0"/>
          </a:p>
        </p:txBody>
      </p:sp>
      <p:sp>
        <p:nvSpPr>
          <p:cNvPr id="3" name="Content Placeholder 2"/>
          <p:cNvSpPr>
            <a:spLocks noGrp="1"/>
          </p:cNvSpPr>
          <p:nvPr>
            <p:ph idx="1"/>
          </p:nvPr>
        </p:nvSpPr>
        <p:spPr/>
        <p:txBody>
          <a:bodyPr>
            <a:normAutofit fontScale="92500"/>
          </a:bodyPr>
          <a:lstStyle/>
          <a:p>
            <a:pPr marL="114300" indent="0">
              <a:buNone/>
            </a:pPr>
            <a:r>
              <a:rPr lang="en-US" b="1" i="1" dirty="0" smtClean="0"/>
              <a:t>Disclaimer</a:t>
            </a:r>
            <a:r>
              <a:rPr lang="en-US" b="1" i="1" dirty="0"/>
              <a:t>: </a:t>
            </a:r>
            <a:r>
              <a:rPr lang="en-US" i="1" dirty="0"/>
              <a:t>The information in this document is designed for educational purposes only, to provide general information based on the current law and implementation policies. It is not intended to be legal advice. The principles discussed herein do not necessarily apply to all specific fact situations</a:t>
            </a:r>
            <a:r>
              <a:rPr lang="en-US" i="1" dirty="0" smtClean="0"/>
              <a:t>.</a:t>
            </a:r>
          </a:p>
          <a:p>
            <a:pPr marL="114300" indent="0">
              <a:buNone/>
            </a:pPr>
            <a:endParaRPr lang="en-US" sz="900" i="1" dirty="0" smtClean="0"/>
          </a:p>
          <a:p>
            <a:pPr marL="114300" indent="0">
              <a:buNone/>
            </a:pPr>
            <a:r>
              <a:rPr lang="en-US" i="1" dirty="0" smtClean="0"/>
              <a:t>Changes </a:t>
            </a:r>
            <a:r>
              <a:rPr lang="en-US" i="1" dirty="0"/>
              <a:t>in the law and its implementation after the date this information was published may affect its accuracy</a:t>
            </a:r>
            <a:r>
              <a:rPr lang="en-US" i="1" dirty="0" smtClean="0"/>
              <a:t>.</a:t>
            </a:r>
          </a:p>
          <a:p>
            <a:pPr marL="114300" indent="0">
              <a:buNone/>
            </a:pPr>
            <a:r>
              <a:rPr lang="en-US" sz="900" i="1" dirty="0" smtClean="0"/>
              <a:t> </a:t>
            </a:r>
          </a:p>
          <a:p>
            <a:pPr marL="114300" indent="0">
              <a:buNone/>
            </a:pPr>
            <a:r>
              <a:rPr lang="en-US" i="1" dirty="0" smtClean="0"/>
              <a:t>If </a:t>
            </a:r>
            <a:r>
              <a:rPr lang="en-US" i="1" dirty="0"/>
              <a:t>you have questions pertaining to your rights to transfer from the Optional Retirement Plan (ORP), contact the Department of Higher </a:t>
            </a:r>
            <a:r>
              <a:rPr lang="en-US" i="1" dirty="0" smtClean="0"/>
              <a:t>Education: </a:t>
            </a:r>
            <a:r>
              <a:rPr lang="en-US" dirty="0" smtClean="0">
                <a:solidFill>
                  <a:schemeClr val="tx1"/>
                </a:solidFill>
                <a:hlinkClick r:id="rId2"/>
              </a:rPr>
              <a:t>ORP@bhe.mass.edu</a:t>
            </a:r>
            <a:endParaRPr lang="en-US" dirty="0">
              <a:solidFill>
                <a:schemeClr val="tx1"/>
              </a:solidFill>
            </a:endParaRPr>
          </a:p>
          <a:p>
            <a:pPr marL="114300" indent="0">
              <a:buNone/>
            </a:pPr>
            <a:endParaRPr lang="en-US" dirty="0"/>
          </a:p>
        </p:txBody>
      </p:sp>
      <p:sp>
        <p:nvSpPr>
          <p:cNvPr id="4" name="Footer Placeholder 3"/>
          <p:cNvSpPr>
            <a:spLocks noGrp="1"/>
          </p:cNvSpPr>
          <p:nvPr>
            <p:ph type="ftr" sz="quarter" idx="11"/>
          </p:nvPr>
        </p:nvSpPr>
        <p:spPr/>
        <p:txBody>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40270011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PENSION  REFORM  ACT  of  2011:</a:t>
            </a:r>
            <a:br>
              <a:rPr lang="en-US" dirty="0" smtClean="0"/>
            </a:br>
            <a:r>
              <a:rPr lang="en-US" sz="3100" dirty="0" smtClean="0"/>
              <a:t>Section 60  –  THE ORP PROVISION</a:t>
            </a:r>
            <a:endParaRPr lang="en-US" sz="3100" dirty="0"/>
          </a:p>
        </p:txBody>
      </p:sp>
      <p:sp>
        <p:nvSpPr>
          <p:cNvPr id="6" name="Text Placeholder 5"/>
          <p:cNvSpPr>
            <a:spLocks noGrp="1"/>
          </p:cNvSpPr>
          <p:nvPr>
            <p:ph idx="1"/>
          </p:nvPr>
        </p:nvSpPr>
        <p:spPr/>
        <p:txBody>
          <a:bodyPr>
            <a:normAutofit fontScale="92500" lnSpcReduction="20000"/>
          </a:bodyPr>
          <a:lstStyle/>
          <a:p>
            <a:r>
              <a:rPr lang="en-US" sz="3000" dirty="0" smtClean="0"/>
              <a:t>One-time, time-limited, opportunity for ORP participants to transfer retirement coverage to the MSERS</a:t>
            </a:r>
          </a:p>
          <a:p>
            <a:endParaRPr lang="en-US" sz="3000" dirty="0" smtClean="0"/>
          </a:p>
          <a:p>
            <a:r>
              <a:rPr lang="en-US" sz="3000" dirty="0" smtClean="0"/>
              <a:t>IRS ruling on 9/30/13 enables this legislation.</a:t>
            </a:r>
          </a:p>
          <a:p>
            <a:pPr marL="114300" indent="0">
              <a:buNone/>
            </a:pPr>
            <a:endParaRPr lang="en-US" sz="3000" dirty="0"/>
          </a:p>
          <a:p>
            <a:r>
              <a:rPr lang="en-US" sz="3000" dirty="0" smtClean="0"/>
              <a:t>Law establishes a clear implementation process and related timelines. </a:t>
            </a:r>
          </a:p>
          <a:p>
            <a:endParaRPr lang="en-US" sz="3000" dirty="0" smtClean="0"/>
          </a:p>
          <a:p>
            <a:r>
              <a:rPr lang="en-US" sz="3000" dirty="0" smtClean="0"/>
              <a:t>Notification </a:t>
            </a:r>
            <a:r>
              <a:rPr lang="en-US" sz="3000" dirty="0"/>
              <a:t>of </a:t>
            </a:r>
            <a:r>
              <a:rPr lang="en-US" sz="3000" dirty="0" smtClean="0"/>
              <a:t>eligibility by  May </a:t>
            </a:r>
            <a:r>
              <a:rPr lang="en-US" sz="3000" dirty="0"/>
              <a:t>1, 2014</a:t>
            </a:r>
          </a:p>
          <a:p>
            <a:endParaRPr lang="en-US" sz="3000" dirty="0" smtClean="0"/>
          </a:p>
          <a:p>
            <a:endParaRPr lang="en-US" sz="3000" dirty="0" smtClean="0"/>
          </a:p>
          <a:p>
            <a:endParaRPr lang="en-US" b="1" dirty="0" smtClean="0"/>
          </a:p>
          <a:p>
            <a:endParaRPr lang="en-US" b="1" dirty="0" smtClean="0"/>
          </a:p>
          <a:p>
            <a:endParaRPr lang="en-US" b="1" dirty="0" smtClean="0"/>
          </a:p>
          <a:p>
            <a:endParaRPr lang="en-US" b="1" dirty="0"/>
          </a:p>
        </p:txBody>
      </p:sp>
      <p:sp>
        <p:nvSpPr>
          <p:cNvPr id="7" name="Footer Placeholder 6"/>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1792621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1000"/>
                                        <p:tgtEl>
                                          <p:spTgt spid="6">
                                            <p:txEl>
                                              <p:pRg st="2" end="2"/>
                                            </p:txEl>
                                          </p:spTgt>
                                        </p:tgtEl>
                                      </p:cBhvr>
                                    </p:animEffect>
                                    <p:anim calcmode="lin" valueType="num">
                                      <p:cBhvr>
                                        <p:cTn id="13"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fade">
                                      <p:cBhvr>
                                        <p:cTn id="17" dur="1000"/>
                                        <p:tgtEl>
                                          <p:spTgt spid="6">
                                            <p:txEl>
                                              <p:pRg st="4" end="4"/>
                                            </p:txEl>
                                          </p:spTgt>
                                        </p:tgtEl>
                                      </p:cBhvr>
                                    </p:animEffect>
                                    <p:anim calcmode="lin" valueType="num">
                                      <p:cBhvr>
                                        <p:cTn id="1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6" end="6"/>
                                            </p:txEl>
                                          </p:spTgt>
                                        </p:tgtEl>
                                        <p:attrNameLst>
                                          <p:attrName>style.visibility</p:attrName>
                                        </p:attrNameLst>
                                      </p:cBhvr>
                                      <p:to>
                                        <p:strVal val="visible"/>
                                      </p:to>
                                    </p:set>
                                    <p:animEffect transition="in" filter="fade">
                                      <p:cBhvr>
                                        <p:cTn id="22" dur="1000"/>
                                        <p:tgtEl>
                                          <p:spTgt spid="6">
                                            <p:txEl>
                                              <p:pRg st="6" end="6"/>
                                            </p:txEl>
                                          </p:spTgt>
                                        </p:tgtEl>
                                      </p:cBhvr>
                                    </p:animEffect>
                                    <p:anim calcmode="lin" valueType="num">
                                      <p:cBhvr>
                                        <p:cTn id="23"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
            </a:r>
            <a:br>
              <a:rPr lang="en-US" sz="3100" dirty="0" smtClean="0"/>
            </a:br>
            <a:r>
              <a:rPr lang="en-US" sz="3100" dirty="0" smtClean="0"/>
              <a:t>Who’s  eligible  to  “opt out”?</a:t>
            </a:r>
            <a:r>
              <a:rPr lang="en-US" dirty="0" smtClean="0"/>
              <a:t/>
            </a:r>
            <a:br>
              <a:rPr lang="en-US" dirty="0" smtClean="0"/>
            </a:br>
            <a:endParaRPr lang="en-US" sz="3100" dirty="0"/>
          </a:p>
        </p:txBody>
      </p:sp>
      <p:sp>
        <p:nvSpPr>
          <p:cNvPr id="3" name="Content Placeholder 2"/>
          <p:cNvSpPr>
            <a:spLocks noGrp="1"/>
          </p:cNvSpPr>
          <p:nvPr>
            <p:ph idx="1"/>
          </p:nvPr>
        </p:nvSpPr>
        <p:spPr/>
        <p:txBody>
          <a:bodyPr>
            <a:noAutofit/>
          </a:bodyPr>
          <a:lstStyle/>
          <a:p>
            <a:r>
              <a:rPr lang="en-US" dirty="0" smtClean="0"/>
              <a:t>Active ORP participants as of the IRS ruling receipt and participants </a:t>
            </a:r>
            <a:r>
              <a:rPr lang="en-US" dirty="0"/>
              <a:t>on an approved leave of absence of 2 years or less on </a:t>
            </a:r>
            <a:r>
              <a:rPr lang="en-US" dirty="0" smtClean="0"/>
              <a:t>10/5/13</a:t>
            </a:r>
            <a:endParaRPr lang="en-US" b="1" dirty="0"/>
          </a:p>
          <a:p>
            <a:endParaRPr lang="en-US" sz="1400" dirty="0" smtClean="0"/>
          </a:p>
          <a:p>
            <a:r>
              <a:rPr lang="en-US" dirty="0" smtClean="0"/>
              <a:t>Active MSERS members with intact ORP assets</a:t>
            </a:r>
          </a:p>
          <a:p>
            <a:endParaRPr lang="en-US" sz="1400" b="1" dirty="0" smtClean="0"/>
          </a:p>
          <a:p>
            <a:r>
              <a:rPr lang="en-US" dirty="0" smtClean="0"/>
              <a:t>“Deferred Retirees” - eligible participants who “retired” after 10/5/13 but have not drawn from their ORP assets or their MA state pension*</a:t>
            </a:r>
          </a:p>
          <a:p>
            <a:endParaRPr lang="en-US" sz="1000" dirty="0"/>
          </a:p>
          <a:p>
            <a:pPr marL="114300" indent="0">
              <a:buNone/>
            </a:pPr>
            <a:r>
              <a:rPr lang="en-US" b="1" i="1" dirty="0" smtClean="0"/>
              <a:t>* To maintain eligibility, Deferred Retirees must retain all assets in the ORP.</a:t>
            </a:r>
            <a:endParaRPr lang="en-US" b="1" i="1" dirty="0"/>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3161354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a:t>Section </a:t>
            </a:r>
            <a:r>
              <a:rPr lang="en-US" dirty="0" smtClean="0"/>
              <a:t> 60  implementation</a:t>
            </a:r>
            <a:r>
              <a:rPr lang="en-US" dirty="0"/>
              <a:t>:</a:t>
            </a:r>
            <a:br>
              <a:rPr lang="en-US" dirty="0"/>
            </a:br>
            <a:r>
              <a:rPr lang="en-US" sz="3100" dirty="0" smtClean="0"/>
              <a:t>A  5  Step  Process, with  deadlines</a:t>
            </a:r>
            <a:r>
              <a:rPr lang="en-US" dirty="0" smtClean="0"/>
              <a:t/>
            </a:r>
            <a:br>
              <a:rPr lang="en-US" dirty="0" smtClean="0"/>
            </a:br>
            <a:r>
              <a:rPr lang="en-US" dirty="0" smtClean="0"/>
              <a:t/>
            </a:r>
            <a:br>
              <a:rPr lang="en-US" dirty="0" smtClean="0"/>
            </a:br>
            <a:endParaRPr lang="en-US" dirty="0"/>
          </a:p>
        </p:txBody>
      </p:sp>
      <p:sp>
        <p:nvSpPr>
          <p:cNvPr id="5" name="Content Placeholder 4"/>
          <p:cNvSpPr>
            <a:spLocks noGrp="1"/>
          </p:cNvSpPr>
          <p:nvPr>
            <p:ph idx="1"/>
          </p:nvPr>
        </p:nvSpPr>
        <p:spPr/>
        <p:txBody>
          <a:bodyPr>
            <a:normAutofit/>
          </a:bodyPr>
          <a:lstStyle/>
          <a:p>
            <a:pPr marL="571500" indent="-457200">
              <a:buFont typeface="+mj-lt"/>
              <a:buAutoNum type="arabicPeriod"/>
            </a:pPr>
            <a:r>
              <a:rPr lang="en-US" b="1" dirty="0" smtClean="0"/>
              <a:t>Eligibility Package</a:t>
            </a:r>
            <a:r>
              <a:rPr lang="en-US" dirty="0" smtClean="0"/>
              <a:t>: 4/15 – 5/1/14</a:t>
            </a:r>
          </a:p>
          <a:p>
            <a:pPr lvl="1"/>
            <a:r>
              <a:rPr lang="en-US" sz="2000" b="1" dirty="0" smtClean="0"/>
              <a:t>Section </a:t>
            </a:r>
            <a:r>
              <a:rPr lang="en-US" sz="2000" b="1" dirty="0"/>
              <a:t>60 </a:t>
            </a:r>
            <a:r>
              <a:rPr lang="en-US" sz="2000" b="1" dirty="0" smtClean="0"/>
              <a:t>Effective </a:t>
            </a:r>
            <a:r>
              <a:rPr lang="en-US" sz="2000" b="1" dirty="0"/>
              <a:t>Date: </a:t>
            </a:r>
            <a:r>
              <a:rPr lang="en-US" b="1" u="sng" dirty="0"/>
              <a:t>5/1/14</a:t>
            </a:r>
          </a:p>
          <a:p>
            <a:pPr marL="571500" indent="-457200">
              <a:buFont typeface="+mj-lt"/>
              <a:buAutoNum type="arabicPeriod"/>
            </a:pPr>
            <a:r>
              <a:rPr lang="en-US" b="1" dirty="0" smtClean="0"/>
              <a:t>Notice </a:t>
            </a:r>
            <a:r>
              <a:rPr lang="en-US" b="1" dirty="0"/>
              <a:t>of Interest Form</a:t>
            </a:r>
            <a:r>
              <a:rPr lang="en-US" dirty="0"/>
              <a:t>:  due </a:t>
            </a:r>
            <a:r>
              <a:rPr lang="en-US" b="1" u="sng" dirty="0"/>
              <a:t>10/27/14</a:t>
            </a:r>
          </a:p>
          <a:p>
            <a:pPr marL="571500" indent="-457200">
              <a:buFont typeface="+mj-lt"/>
              <a:buAutoNum type="arabicPeriod"/>
            </a:pPr>
            <a:r>
              <a:rPr lang="en-US" b="1" dirty="0" smtClean="0"/>
              <a:t>Retirement </a:t>
            </a:r>
            <a:r>
              <a:rPr lang="en-US" b="1" dirty="0"/>
              <a:t>Plan </a:t>
            </a:r>
            <a:r>
              <a:rPr lang="en-US" b="1" dirty="0" smtClean="0"/>
              <a:t>Info. Package: </a:t>
            </a:r>
            <a:r>
              <a:rPr lang="en-US" dirty="0" smtClean="0"/>
              <a:t>sent by </a:t>
            </a:r>
            <a:r>
              <a:rPr lang="en-US" dirty="0"/>
              <a:t>the Dept. of Higher Education (</a:t>
            </a:r>
            <a:r>
              <a:rPr lang="en-US" dirty="0" smtClean="0"/>
              <a:t>DHE) within </a:t>
            </a:r>
            <a:r>
              <a:rPr lang="en-US" u="sng" dirty="0" smtClean="0"/>
              <a:t>180 days</a:t>
            </a:r>
            <a:endParaRPr lang="en-US" dirty="0"/>
          </a:p>
          <a:p>
            <a:pPr marL="571500" indent="-457200">
              <a:buFont typeface="+mj-lt"/>
              <a:buAutoNum type="arabicPeriod"/>
            </a:pPr>
            <a:r>
              <a:rPr lang="en-US" b="1" dirty="0" smtClean="0"/>
              <a:t>Plan Election Form</a:t>
            </a:r>
            <a:r>
              <a:rPr lang="en-US" dirty="0"/>
              <a:t> </a:t>
            </a:r>
            <a:r>
              <a:rPr lang="en-US" b="1" dirty="0" smtClean="0"/>
              <a:t>(MSERS or ORP): </a:t>
            </a:r>
            <a:r>
              <a:rPr lang="en-US" dirty="0" smtClean="0"/>
              <a:t>returned to the DHE within </a:t>
            </a:r>
            <a:r>
              <a:rPr lang="en-US" u="sng" dirty="0"/>
              <a:t>180 </a:t>
            </a:r>
            <a:r>
              <a:rPr lang="en-US" u="sng" dirty="0" smtClean="0"/>
              <a:t>days</a:t>
            </a:r>
          </a:p>
          <a:p>
            <a:pPr marL="571500" indent="-457200">
              <a:buFont typeface="+mj-lt"/>
              <a:buAutoNum type="arabicPeriod"/>
            </a:pPr>
            <a:r>
              <a:rPr lang="en-US" b="1" dirty="0" smtClean="0"/>
              <a:t>Transfer of ORP assets</a:t>
            </a:r>
            <a:r>
              <a:rPr lang="en-US" dirty="0" smtClean="0"/>
              <a:t>:  within </a:t>
            </a:r>
            <a:r>
              <a:rPr lang="en-US" u="sng" dirty="0" smtClean="0"/>
              <a:t>90 days </a:t>
            </a:r>
          </a:p>
          <a:p>
            <a:pPr marL="114300" indent="0">
              <a:buNone/>
            </a:pPr>
            <a:endParaRPr lang="en-US" sz="900" u="sng" dirty="0" smtClean="0"/>
          </a:p>
          <a:p>
            <a:pPr marL="114300" indent="0">
              <a:buNone/>
            </a:pPr>
            <a:endParaRPr lang="en-US" sz="900" u="sng" dirty="0"/>
          </a:p>
          <a:p>
            <a:pPr marL="114300" indent="0">
              <a:buNone/>
            </a:pPr>
            <a:endParaRPr lang="en-US" sz="900" u="sng" dirty="0"/>
          </a:p>
          <a:p>
            <a:pPr marL="114300" indent="0">
              <a:buNone/>
            </a:pPr>
            <a:r>
              <a:rPr lang="en-US" dirty="0" smtClean="0"/>
              <a:t>*No (timely) participant response: No opting out!</a:t>
            </a:r>
            <a:endParaRPr lang="en-US" dirty="0"/>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3531910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1000"/>
                                        <p:tgtEl>
                                          <p:spTgt spid="5">
                                            <p:txEl>
                                              <p:pRg st="2" end="2"/>
                                            </p:txEl>
                                          </p:spTgt>
                                        </p:tgtEl>
                                      </p:cBhvr>
                                    </p:animEffect>
                                    <p:anim calcmode="lin" valueType="num">
                                      <p:cBhvr>
                                        <p:cTn id="18"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1000"/>
                                        <p:tgtEl>
                                          <p:spTgt spid="5">
                                            <p:txEl>
                                              <p:pRg st="3" end="3"/>
                                            </p:txEl>
                                          </p:spTgt>
                                        </p:tgtEl>
                                      </p:cBhvr>
                                    </p:animEffect>
                                    <p:anim calcmode="lin" valueType="num">
                                      <p:cBhvr>
                                        <p:cTn id="23"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5">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1000"/>
                                        <p:tgtEl>
                                          <p:spTgt spid="5">
                                            <p:txEl>
                                              <p:pRg st="4" end="4"/>
                                            </p:txEl>
                                          </p:spTgt>
                                        </p:tgtEl>
                                      </p:cBhvr>
                                    </p:animEffect>
                                    <p:anim calcmode="lin" valueType="num">
                                      <p:cBhvr>
                                        <p:cTn id="28"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5">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1000"/>
                                        <p:tgtEl>
                                          <p:spTgt spid="5">
                                            <p:txEl>
                                              <p:pRg st="5" end="5"/>
                                            </p:txEl>
                                          </p:spTgt>
                                        </p:tgtEl>
                                      </p:cBhvr>
                                    </p:animEffect>
                                    <p:anim calcmode="lin" valueType="num">
                                      <p:cBhvr>
                                        <p:cTn id="3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5">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5">
                                            <p:txEl>
                                              <p:pRg st="9" end="9"/>
                                            </p:txEl>
                                          </p:spTgt>
                                        </p:tgtEl>
                                        <p:attrNameLst>
                                          <p:attrName>style.visibility</p:attrName>
                                        </p:attrNameLst>
                                      </p:cBhvr>
                                      <p:to>
                                        <p:strVal val="visible"/>
                                      </p:to>
                                    </p:set>
                                    <p:animEffect transition="in" filter="fade">
                                      <p:cBhvr>
                                        <p:cTn id="37" dur="1000"/>
                                        <p:tgtEl>
                                          <p:spTgt spid="5">
                                            <p:txEl>
                                              <p:pRg st="9" end="9"/>
                                            </p:txEl>
                                          </p:spTgt>
                                        </p:tgtEl>
                                      </p:cBhvr>
                                    </p:animEffect>
                                    <p:anim calcmode="lin" valueType="num">
                                      <p:cBhvr>
                                        <p:cTn id="38"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39"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
            </a:r>
            <a:br>
              <a:rPr lang="en-US" sz="3100" dirty="0" smtClean="0"/>
            </a:br>
            <a:r>
              <a:rPr lang="en-US" sz="3100" b="1" dirty="0" smtClean="0"/>
              <a:t>Step 1:  </a:t>
            </a:r>
            <a:r>
              <a:rPr lang="en-US" sz="3100" dirty="0" smtClean="0"/>
              <a:t>Notice of eligibility  Packets </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800" u="sng" dirty="0" smtClean="0"/>
              <a:t>Eligibility package mailed by 5/1/14: </a:t>
            </a:r>
          </a:p>
          <a:p>
            <a:pPr marL="0" indent="0">
              <a:buNone/>
            </a:pPr>
            <a:endParaRPr lang="en-US" sz="1200" dirty="0"/>
          </a:p>
          <a:p>
            <a:pPr marL="571500" indent="-457200">
              <a:buFont typeface="+mj-lt"/>
              <a:buAutoNum type="arabicPeriod"/>
            </a:pPr>
            <a:r>
              <a:rPr lang="en-US" sz="2800" dirty="0" smtClean="0"/>
              <a:t>Notice of Eligibility Letter </a:t>
            </a:r>
          </a:p>
          <a:p>
            <a:pPr marL="571500" indent="-457200">
              <a:buFont typeface="+mj-lt"/>
              <a:buAutoNum type="arabicPeriod"/>
            </a:pPr>
            <a:r>
              <a:rPr lang="en-US" sz="2800" u="sng" dirty="0" smtClean="0"/>
              <a:t>Notice </a:t>
            </a:r>
            <a:r>
              <a:rPr lang="en-US" sz="2800" u="sng" dirty="0"/>
              <a:t>of Interest </a:t>
            </a:r>
            <a:r>
              <a:rPr lang="en-US" sz="2800" u="sng" dirty="0" smtClean="0"/>
              <a:t>Form </a:t>
            </a:r>
            <a:r>
              <a:rPr lang="en-US" sz="2800" dirty="0" smtClean="0"/>
              <a:t>(</a:t>
            </a:r>
            <a:r>
              <a:rPr lang="en-US" sz="2800" b="1" dirty="0" smtClean="0"/>
              <a:t>due 10/27/14</a:t>
            </a:r>
            <a:r>
              <a:rPr lang="en-US" sz="2800" dirty="0" smtClean="0"/>
              <a:t>)</a:t>
            </a:r>
            <a:endParaRPr lang="en-US" sz="2800" b="1" dirty="0"/>
          </a:p>
          <a:p>
            <a:pPr marL="571500" indent="-457200">
              <a:buFont typeface="+mj-lt"/>
              <a:buAutoNum type="arabicPeriod"/>
            </a:pPr>
            <a:r>
              <a:rPr lang="en-US" sz="2800" dirty="0"/>
              <a:t>Section 60 Procedure </a:t>
            </a:r>
            <a:r>
              <a:rPr lang="en-US" sz="2800" dirty="0" smtClean="0"/>
              <a:t>Overview (steps and deadlines)</a:t>
            </a:r>
          </a:p>
          <a:p>
            <a:pPr marL="571500" indent="-457200">
              <a:buFont typeface="+mj-lt"/>
              <a:buAutoNum type="arabicPeriod"/>
            </a:pPr>
            <a:r>
              <a:rPr lang="en-US" sz="2800" dirty="0" smtClean="0"/>
              <a:t>Section 60 Seminar Schedule (DHE &amp; SRB)</a:t>
            </a:r>
          </a:p>
          <a:p>
            <a:pPr marL="571500" indent="-457200">
              <a:buFont typeface="+mj-lt"/>
              <a:buAutoNum type="arabicPeriod"/>
            </a:pPr>
            <a:r>
              <a:rPr lang="en-US" sz="2800" dirty="0"/>
              <a:t>Return </a:t>
            </a:r>
            <a:r>
              <a:rPr lang="en-US" sz="2800" dirty="0" smtClean="0"/>
              <a:t>envelope</a:t>
            </a:r>
            <a:endParaRPr lang="en-US" sz="2800" dirty="0"/>
          </a:p>
          <a:p>
            <a:pPr marL="0" indent="0">
              <a:buNone/>
            </a:pPr>
            <a:r>
              <a:rPr lang="en-US" dirty="0" smtClean="0"/>
              <a:t> </a:t>
            </a:r>
            <a:endParaRPr lang="en-US" dirty="0"/>
          </a:p>
          <a:p>
            <a:pPr marL="0" indent="0">
              <a:buNone/>
            </a:pPr>
            <a:r>
              <a:rPr lang="en-US" sz="2800" dirty="0" smtClean="0"/>
              <a:t>*No </a:t>
            </a:r>
            <a:r>
              <a:rPr lang="en-US" sz="2800" dirty="0"/>
              <a:t>response: Participant remains in </a:t>
            </a:r>
            <a:r>
              <a:rPr lang="en-US" sz="2800" dirty="0" smtClean="0"/>
              <a:t>the ORP.</a:t>
            </a:r>
          </a:p>
        </p:txBody>
      </p:sp>
      <p:sp>
        <p:nvSpPr>
          <p:cNvPr id="4" name="Footer Placeholder 3"/>
          <p:cNvSpPr>
            <a:spLocks noGrp="1"/>
          </p:cNvSpPr>
          <p:nvPr>
            <p:ph type="ftr" sz="quarter" idx="11"/>
          </p:nvPr>
        </p:nvSpPr>
        <p:spPr/>
        <p:txBody>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1551337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1000"/>
                                        <p:tgtEl>
                                          <p:spTgt spid="3">
                                            <p:txEl>
                                              <p:pRg st="7" end="7"/>
                                            </p:txEl>
                                          </p:spTgt>
                                        </p:tgtEl>
                                      </p:cBhvr>
                                    </p:animEffect>
                                    <p:anim calcmode="lin" valueType="num">
                                      <p:cBhvr>
                                        <p:cTn id="3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b="1" dirty="0"/>
              <a:t>Step </a:t>
            </a:r>
            <a:r>
              <a:rPr lang="en-US" sz="3100" b="1" dirty="0" smtClean="0"/>
              <a:t>2: </a:t>
            </a:r>
            <a:r>
              <a:rPr lang="en-US" sz="3100" dirty="0" smtClean="0"/>
              <a:t>Notice of interest  Form</a:t>
            </a:r>
            <a:r>
              <a:rPr lang="en-US" sz="3600" dirty="0" smtClean="0"/>
              <a:t/>
            </a:r>
            <a:br>
              <a:rPr lang="en-US" sz="3600" dirty="0" smtClean="0"/>
            </a:br>
            <a:r>
              <a:rPr lang="en-US" sz="2400" u="sng" dirty="0" smtClean="0"/>
              <a:t>Not  a  commitment</a:t>
            </a:r>
            <a:r>
              <a:rPr lang="en-US" sz="2400" dirty="0" smtClean="0"/>
              <a:t>:  Return  by  </a:t>
            </a:r>
            <a:r>
              <a:rPr lang="en-US" sz="2400" b="1" dirty="0" smtClean="0"/>
              <a:t>10/27/14</a:t>
            </a:r>
            <a:endParaRPr lang="en-US" sz="2400" b="1" dirty="0"/>
          </a:p>
        </p:txBody>
      </p:sp>
      <p:sp>
        <p:nvSpPr>
          <p:cNvPr id="3" name="Content Placeholder 2"/>
          <p:cNvSpPr>
            <a:spLocks noGrp="1"/>
          </p:cNvSpPr>
          <p:nvPr>
            <p:ph idx="1"/>
          </p:nvPr>
        </p:nvSpPr>
        <p:spPr/>
        <p:txBody>
          <a:bodyPr>
            <a:normAutofit lnSpcReduction="10000"/>
          </a:bodyPr>
          <a:lstStyle/>
          <a:p>
            <a:pPr marL="571500" indent="-457200">
              <a:buFont typeface="+mj-lt"/>
              <a:buAutoNum type="arabicPeriod"/>
            </a:pPr>
            <a:r>
              <a:rPr lang="en-US" dirty="0" smtClean="0"/>
              <a:t>“Deferred Retirees” and prospective retirees:</a:t>
            </a:r>
          </a:p>
          <a:p>
            <a:pPr lvl="1"/>
            <a:r>
              <a:rPr lang="en-US" dirty="0" smtClean="0"/>
              <a:t>Identify your target or actual work retirement date.</a:t>
            </a:r>
          </a:p>
          <a:p>
            <a:pPr lvl="1"/>
            <a:r>
              <a:rPr lang="en-US" dirty="0" smtClean="0"/>
              <a:t>Return the Notice of Interest Form ASAP.</a:t>
            </a:r>
          </a:p>
          <a:p>
            <a:pPr marL="571500" indent="-457200">
              <a:buFont typeface="+mj-lt"/>
              <a:buAutoNum type="arabicPeriod"/>
            </a:pPr>
            <a:r>
              <a:rPr lang="en-US" dirty="0" smtClean="0"/>
              <a:t>Others: Strategize before returning this form.</a:t>
            </a:r>
          </a:p>
          <a:p>
            <a:pPr lvl="1"/>
            <a:r>
              <a:rPr lang="en-US" dirty="0"/>
              <a:t>F</a:t>
            </a:r>
            <a:r>
              <a:rPr lang="en-US" dirty="0" smtClean="0"/>
              <a:t>ind out the liquidity of your ORP assets (from ORP statements and/or provider reps). Note TIAA restrictions.</a:t>
            </a:r>
            <a:r>
              <a:rPr lang="en-US" b="1" dirty="0" smtClean="0"/>
              <a:t>*</a:t>
            </a:r>
          </a:p>
          <a:p>
            <a:pPr lvl="1"/>
            <a:r>
              <a:rPr lang="en-US" dirty="0" smtClean="0"/>
              <a:t>Estimate your years of service and the related cost.</a:t>
            </a:r>
            <a:r>
              <a:rPr lang="en-US" b="1" dirty="0" smtClean="0"/>
              <a:t>*</a:t>
            </a:r>
          </a:p>
          <a:p>
            <a:pPr lvl="1"/>
            <a:r>
              <a:rPr lang="en-US" dirty="0" smtClean="0"/>
              <a:t>Consider whether taking the maximum  amount of time to return this form will ease the cost to transfer.</a:t>
            </a:r>
            <a:r>
              <a:rPr lang="en-US" b="1" dirty="0" smtClean="0"/>
              <a:t>*</a:t>
            </a:r>
          </a:p>
          <a:p>
            <a:pPr marL="411480" lvl="1" indent="0">
              <a:buNone/>
            </a:pPr>
            <a:r>
              <a:rPr lang="en-US" dirty="0" smtClean="0"/>
              <a:t> </a:t>
            </a:r>
            <a:r>
              <a:rPr lang="en-US" b="1" dirty="0" smtClean="0"/>
              <a:t>*</a:t>
            </a:r>
            <a:r>
              <a:rPr lang="en-US" dirty="0" smtClean="0"/>
              <a:t>Above points will be discussed in later slides.</a:t>
            </a:r>
            <a:endParaRPr lang="en-US" dirty="0"/>
          </a:p>
          <a:p>
            <a:pPr marL="411480" lvl="1" indent="0">
              <a:buNone/>
            </a:pPr>
            <a:endParaRPr lang="en-US" sz="800" dirty="0" smtClean="0"/>
          </a:p>
          <a:p>
            <a:pPr marL="114300" indent="0">
              <a:buNone/>
            </a:pPr>
            <a:r>
              <a:rPr lang="en-US" b="1" dirty="0" smtClean="0"/>
              <a:t>Return </a:t>
            </a:r>
            <a:r>
              <a:rPr lang="en-US" b="1" u="sng" dirty="0" smtClean="0"/>
              <a:t>Interest Form </a:t>
            </a:r>
            <a:r>
              <a:rPr lang="en-US" b="1" dirty="0" smtClean="0"/>
              <a:t>&gt; Retirement Info Package sent:</a:t>
            </a:r>
          </a:p>
          <a:p>
            <a:r>
              <a:rPr lang="en-US" dirty="0" smtClean="0"/>
              <a:t>SRB calculates the cost and service for participant.</a:t>
            </a:r>
          </a:p>
        </p:txBody>
      </p:sp>
      <p:sp>
        <p:nvSpPr>
          <p:cNvPr id="4" name="Footer Placeholder 3"/>
          <p:cNvSpPr>
            <a:spLocks noGrp="1"/>
          </p:cNvSpPr>
          <p:nvPr>
            <p:ph type="ftr" sz="quarter" idx="11"/>
          </p:nvPr>
        </p:nvSpPr>
        <p:spPr/>
        <p:txBody>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3202304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1000"/>
                                        <p:tgtEl>
                                          <p:spTgt spid="3">
                                            <p:txEl>
                                              <p:pRg st="9" end="9"/>
                                            </p:txEl>
                                          </p:spTgt>
                                        </p:tgtEl>
                                      </p:cBhvr>
                                    </p:animEffect>
                                    <p:anim calcmode="lin" valueType="num">
                                      <p:cBhvr>
                                        <p:cTn id="4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1000"/>
                                        <p:tgtEl>
                                          <p:spTgt spid="3">
                                            <p:txEl>
                                              <p:pRg st="10" end="10"/>
                                            </p:txEl>
                                          </p:spTgt>
                                        </p:tgtEl>
                                      </p:cBhvr>
                                    </p:animEffect>
                                    <p:anim calcmode="lin" valueType="num">
                                      <p:cBhvr>
                                        <p:cTn id="5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Step 3:</a:t>
            </a:r>
            <a:r>
              <a:rPr lang="en-US" dirty="0"/>
              <a:t> </a:t>
            </a:r>
            <a:r>
              <a:rPr lang="en-US" dirty="0" smtClean="0"/>
              <a:t> </a:t>
            </a:r>
            <a:r>
              <a:rPr lang="en-US" sz="3600" dirty="0" smtClean="0"/>
              <a:t>Retirement  plan </a:t>
            </a:r>
            <a:br>
              <a:rPr lang="en-US" sz="3600" dirty="0" smtClean="0"/>
            </a:br>
            <a:r>
              <a:rPr lang="en-US" sz="3600" dirty="0" smtClean="0"/>
              <a:t>Information  package</a:t>
            </a:r>
            <a:endParaRPr lang="en-US" sz="3600" dirty="0"/>
          </a:p>
        </p:txBody>
      </p:sp>
      <p:sp>
        <p:nvSpPr>
          <p:cNvPr id="3" name="Content Placeholder 2"/>
          <p:cNvSpPr>
            <a:spLocks noGrp="1"/>
          </p:cNvSpPr>
          <p:nvPr>
            <p:ph idx="1"/>
          </p:nvPr>
        </p:nvSpPr>
        <p:spPr/>
        <p:txBody>
          <a:bodyPr>
            <a:normAutofit/>
          </a:bodyPr>
          <a:lstStyle/>
          <a:p>
            <a:pPr marL="114300" indent="0">
              <a:buNone/>
            </a:pPr>
            <a:r>
              <a:rPr lang="en-US" dirty="0"/>
              <a:t>W</a:t>
            </a:r>
            <a:r>
              <a:rPr lang="en-US" dirty="0" smtClean="0"/>
              <a:t>ithin 180 days of the </a:t>
            </a:r>
            <a:r>
              <a:rPr lang="en-US" b="1" dirty="0" smtClean="0"/>
              <a:t>Interest Form receipt</a:t>
            </a:r>
            <a:r>
              <a:rPr lang="en-US" dirty="0" smtClean="0"/>
              <a:t>, the State responds</a:t>
            </a:r>
            <a:r>
              <a:rPr lang="en-US" b="1" dirty="0" smtClean="0"/>
              <a:t> </a:t>
            </a:r>
            <a:r>
              <a:rPr lang="en-US" dirty="0" smtClean="0"/>
              <a:t>to the participant</a:t>
            </a:r>
            <a:r>
              <a:rPr lang="en-US" b="1" dirty="0" smtClean="0"/>
              <a:t> </a:t>
            </a:r>
            <a:r>
              <a:rPr lang="en-US" dirty="0" smtClean="0"/>
              <a:t>(</a:t>
            </a:r>
            <a:r>
              <a:rPr lang="en-US" i="1" u="sng" dirty="0"/>
              <a:t>r</a:t>
            </a:r>
            <a:r>
              <a:rPr lang="en-US" i="1" u="sng" dirty="0" smtClean="0"/>
              <a:t>etirees first</a:t>
            </a:r>
            <a:r>
              <a:rPr lang="en-US" dirty="0" smtClean="0"/>
              <a:t>):</a:t>
            </a:r>
          </a:p>
          <a:p>
            <a:pPr marL="114300" indent="0">
              <a:buNone/>
            </a:pPr>
            <a:endParaRPr lang="en-US" b="1" dirty="0" smtClean="0"/>
          </a:p>
          <a:p>
            <a:pPr marL="571500" indent="-457200">
              <a:buFont typeface="+mj-lt"/>
              <a:buAutoNum type="arabicPeriod"/>
            </a:pPr>
            <a:r>
              <a:rPr lang="en-US" dirty="0" smtClean="0"/>
              <a:t>Reports the amount of “Qualifying Service”</a:t>
            </a:r>
          </a:p>
          <a:p>
            <a:pPr marL="571500" indent="-457200">
              <a:buFont typeface="+mj-lt"/>
              <a:buAutoNum type="arabicPeriod"/>
            </a:pPr>
            <a:r>
              <a:rPr lang="en-US" dirty="0" smtClean="0"/>
              <a:t>Identifies the related cost for this service</a:t>
            </a:r>
          </a:p>
          <a:p>
            <a:pPr marL="571500" indent="-457200">
              <a:buFont typeface="+mj-lt"/>
              <a:buAutoNum type="arabicPeriod"/>
            </a:pPr>
            <a:r>
              <a:rPr lang="en-US" dirty="0" smtClean="0"/>
              <a:t>Includes a </a:t>
            </a:r>
            <a:r>
              <a:rPr lang="en-US" b="1" u="sng" dirty="0" smtClean="0"/>
              <a:t>Plan Election Form </a:t>
            </a:r>
            <a:r>
              <a:rPr lang="en-US" dirty="0" smtClean="0"/>
              <a:t>(MSERS or ORP?)*</a:t>
            </a:r>
          </a:p>
          <a:p>
            <a:pPr marL="571500" indent="-457200">
              <a:buFont typeface="+mj-lt"/>
              <a:buAutoNum type="arabicPeriod"/>
            </a:pPr>
            <a:r>
              <a:rPr lang="en-US" dirty="0" smtClean="0"/>
              <a:t>Includes an MSERS Membership Application</a:t>
            </a:r>
          </a:p>
          <a:p>
            <a:pPr marL="571500" indent="-457200">
              <a:buFont typeface="+mj-lt"/>
              <a:buAutoNum type="arabicPeriod"/>
            </a:pPr>
            <a:r>
              <a:rPr lang="en-US" u="sng" dirty="0"/>
              <a:t>No response: Participant remains in the ORP</a:t>
            </a:r>
            <a:r>
              <a:rPr lang="en-US" u="sng" dirty="0" smtClean="0"/>
              <a:t>!</a:t>
            </a:r>
          </a:p>
          <a:p>
            <a:pPr marL="114300" indent="0">
              <a:buNone/>
            </a:pPr>
            <a:endParaRPr lang="en-US" dirty="0"/>
          </a:p>
          <a:p>
            <a:pPr marL="114300" indent="0">
              <a:buNone/>
            </a:pPr>
            <a:r>
              <a:rPr lang="en-US" b="1" dirty="0" smtClean="0"/>
              <a:t>*Plan Election Form is due to DHE within 180 days.</a:t>
            </a:r>
          </a:p>
        </p:txBody>
      </p:sp>
      <p:sp>
        <p:nvSpPr>
          <p:cNvPr id="4" name="Footer Placeholder 3"/>
          <p:cNvSpPr>
            <a:spLocks noGrp="1"/>
          </p:cNvSpPr>
          <p:nvPr>
            <p:ph type="ftr" sz="quarter" idx="11"/>
          </p:nvPr>
        </p:nvSpPr>
        <p:spPr/>
        <p:txBody>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2778281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1000"/>
                                        <p:tgtEl>
                                          <p:spTgt spid="3">
                                            <p:txEl>
                                              <p:pRg st="8" end="8"/>
                                            </p:txEl>
                                          </p:spTgt>
                                        </p:tgtEl>
                                      </p:cBhvr>
                                    </p:animEffect>
                                    <p:anim calcmode="lin" valueType="num">
                                      <p:cBhvr>
                                        <p:cTn id="3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60672" cy="1039427"/>
          </a:xfrm>
        </p:spPr>
        <p:txBody>
          <a:bodyPr>
            <a:normAutofit fontScale="90000"/>
          </a:bodyPr>
          <a:lstStyle/>
          <a:p>
            <a:r>
              <a:rPr lang="en-US" dirty="0" smtClean="0"/>
              <a:t/>
            </a:r>
            <a:br>
              <a:rPr lang="en-US" dirty="0" smtClean="0"/>
            </a:br>
            <a:r>
              <a:rPr lang="en-US" dirty="0" smtClean="0"/>
              <a:t>Membership  in  the  MSERS:</a:t>
            </a:r>
            <a:br>
              <a:rPr lang="en-US" dirty="0" smtClean="0"/>
            </a:br>
            <a:r>
              <a:rPr lang="en-US" sz="3100" dirty="0" smtClean="0"/>
              <a:t>two  types  of  “Qualifying Service</a:t>
            </a:r>
            <a:r>
              <a:rPr lang="en-US" dirty="0" smtClean="0"/>
              <a:t>”</a:t>
            </a:r>
            <a:br>
              <a:rPr lang="en-US" dirty="0" smtClean="0"/>
            </a:br>
            <a:endParaRPr lang="en-US" sz="2700" dirty="0"/>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b="1" dirty="0"/>
              <a:t>MSERS:  </a:t>
            </a:r>
            <a:r>
              <a:rPr lang="en-US" dirty="0"/>
              <a:t>Any service in the MSERS immediately prior to enrollment in the ORP, </a:t>
            </a:r>
            <a:r>
              <a:rPr lang="en-US" u="sng" dirty="0"/>
              <a:t>if </a:t>
            </a:r>
            <a:r>
              <a:rPr lang="en-US" u="sng" dirty="0" smtClean="0"/>
              <a:t>applicable</a:t>
            </a:r>
          </a:p>
          <a:p>
            <a:pPr marL="457200" indent="-457200">
              <a:buFont typeface="+mj-lt"/>
              <a:buAutoNum type="arabicPeriod"/>
            </a:pPr>
            <a:r>
              <a:rPr lang="en-US" b="1" dirty="0" smtClean="0"/>
              <a:t>ORP: </a:t>
            </a:r>
            <a:r>
              <a:rPr lang="en-US" dirty="0" smtClean="0"/>
              <a:t>All time spent as an ORP participant   </a:t>
            </a:r>
          </a:p>
          <a:p>
            <a:pPr marL="0" indent="0">
              <a:buNone/>
            </a:pPr>
            <a:endParaRPr lang="en-US" sz="1200" dirty="0" smtClean="0"/>
          </a:p>
          <a:p>
            <a:pPr indent="-342900"/>
            <a:r>
              <a:rPr lang="en-US" u="sng" dirty="0" smtClean="0"/>
              <a:t>All qualifying service must be purchased</a:t>
            </a:r>
            <a:r>
              <a:rPr lang="en-US" dirty="0" smtClean="0"/>
              <a:t> (MSERS </a:t>
            </a:r>
            <a:r>
              <a:rPr lang="en-US" i="1" dirty="0" smtClean="0"/>
              <a:t>&amp; </a:t>
            </a:r>
            <a:r>
              <a:rPr lang="en-US" dirty="0" smtClean="0"/>
              <a:t>ORP)</a:t>
            </a:r>
          </a:p>
          <a:p>
            <a:pPr indent="-342900"/>
            <a:r>
              <a:rPr lang="en-US" dirty="0" smtClean="0"/>
              <a:t>State </a:t>
            </a:r>
            <a:r>
              <a:rPr lang="en-US" dirty="0"/>
              <a:t>Retirement Board (SRB</a:t>
            </a:r>
            <a:r>
              <a:rPr lang="en-US" dirty="0" smtClean="0"/>
              <a:t>) will determine the amount of “Qualifying Service”.</a:t>
            </a:r>
          </a:p>
          <a:p>
            <a:pPr indent="-342900"/>
            <a:r>
              <a:rPr lang="en-US" u="sng" dirty="0" smtClean="0"/>
              <a:t>Other creditable service </a:t>
            </a:r>
            <a:r>
              <a:rPr lang="en-US" dirty="0" smtClean="0"/>
              <a:t>may be purchased after becoming a member of the MSERS.</a:t>
            </a:r>
            <a:endParaRPr lang="en-US" dirty="0"/>
          </a:p>
        </p:txBody>
      </p:sp>
      <p:sp>
        <p:nvSpPr>
          <p:cNvPr id="4" name="Footer Placeholder 3"/>
          <p:cNvSpPr>
            <a:spLocks noGrp="1"/>
          </p:cNvSpPr>
          <p:nvPr>
            <p:ph type="ftr" sz="quarter" idx="11"/>
          </p:nvPr>
        </p:nvSpPr>
        <p:spPr/>
        <p:txBody>
          <a:bodyPr>
            <a:normAutofit fontScale="92500" lnSpcReduction="20000"/>
          </a:bodyPr>
          <a:lstStyle/>
          <a:p>
            <a:r>
              <a:rPr lang="en-US" smtClean="0"/>
              <a:t>Richard Nunes &amp; Donnie McGee           ORP/Section 60 Workshop  May 2014</a:t>
            </a:r>
            <a:endParaRPr lang="en-US" dirty="0"/>
          </a:p>
        </p:txBody>
      </p:sp>
    </p:spTree>
    <p:extLst>
      <p:ext uri="{BB962C8B-B14F-4D97-AF65-F5344CB8AC3E}">
        <p14:creationId xmlns:p14="http://schemas.microsoft.com/office/powerpoint/2010/main" val="2541517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4520</TotalTime>
  <Words>1733</Words>
  <Application>Microsoft Office PowerPoint</Application>
  <PresentationFormat>On-screen Show (4:3)</PresentationFormat>
  <Paragraphs>206</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Apothecary</vt:lpstr>
      <vt:lpstr>               Opting OUT OF THE ORP: The  least  you  should  know!</vt:lpstr>
      <vt:lpstr>To be, or not to be, … in the ORP? The  time  for  a  decision  is  now!</vt:lpstr>
      <vt:lpstr>PENSION  REFORM  ACT  of  2011: Section 60  –  THE ORP PROVISION</vt:lpstr>
      <vt:lpstr> Who’s  eligible  to  “opt out”? </vt:lpstr>
      <vt:lpstr>  Section  60  implementation: A  5  Step  Process, with  deadlines  </vt:lpstr>
      <vt:lpstr> Step 1:  Notice of eligibility  Packets  </vt:lpstr>
      <vt:lpstr>Step 2: Notice of interest  Form Not  a  commitment:  Return  by  10/27/14</vt:lpstr>
      <vt:lpstr>Step 3:  Retirement  plan  Information  package</vt:lpstr>
      <vt:lpstr> Membership  in  the  MSERS: two  types  of  “Qualifying Service” </vt:lpstr>
      <vt:lpstr>How  will  the  SRB  calculate  the cost  to  purchase  S-60  Service?</vt:lpstr>
      <vt:lpstr>How  do  I  pay  for  Qualifying  Service? Use  ORP  employee  assets  first.</vt:lpstr>
      <vt:lpstr>Using  TIAA  Traditional  funds: Note  the  restrictions</vt:lpstr>
      <vt:lpstr> How  to Pay  for  any  shortfall: A  variety  of  options  available </vt:lpstr>
      <vt:lpstr>  Before  returning the plan election form: Pause! Use the 180 days to get informed!  </vt:lpstr>
      <vt:lpstr>The  MSERS  or  the  Orp?  Review  the  Insurance  Options</vt:lpstr>
      <vt:lpstr> Step 4: Submit election &amp; application forms (I80 day deadline) </vt:lpstr>
      <vt:lpstr>Step 5:  Completing  the  “ORP to MSERS” Transfer</vt:lpstr>
      <vt:lpstr>Thanks  TO  so  Many  players  in  this  8  year  ORP  journey!</vt:lpstr>
      <vt:lpstr>Optional Retirement Plan (ORP) Workshop Presenter Information</vt:lpstr>
      <vt:lpstr>Optional Retirement Plan (ORP) Workshop   Power point presentation – April/May 2014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Opting out of the ORP:</dc:title>
  <dc:creator>Donnie</dc:creator>
  <cp:lastModifiedBy>Donnie</cp:lastModifiedBy>
  <cp:revision>430</cp:revision>
  <cp:lastPrinted>2014-05-06T15:45:22Z</cp:lastPrinted>
  <dcterms:created xsi:type="dcterms:W3CDTF">2014-03-29T17:15:17Z</dcterms:created>
  <dcterms:modified xsi:type="dcterms:W3CDTF">2014-05-09T11:51:05Z</dcterms:modified>
</cp:coreProperties>
</file>